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64" r:id="rId3"/>
  </p:sldMasterIdLst>
  <p:notesMasterIdLst>
    <p:notesMasterId r:id="rId5"/>
  </p:notesMasterIdLst>
  <p:handoutMasterIdLst>
    <p:handoutMasterId r:id="rId27"/>
  </p:handoutMasterIdLst>
  <p:sldIdLst>
    <p:sldId id="451" r:id="rId4"/>
    <p:sldId id="365" r:id="rId6"/>
    <p:sldId id="479" r:id="rId7"/>
    <p:sldId id="480" r:id="rId8"/>
    <p:sldId id="478" r:id="rId9"/>
    <p:sldId id="481" r:id="rId10"/>
    <p:sldId id="482" r:id="rId11"/>
    <p:sldId id="483" r:id="rId12"/>
    <p:sldId id="484" r:id="rId13"/>
    <p:sldId id="485" r:id="rId14"/>
    <p:sldId id="486" r:id="rId15"/>
    <p:sldId id="488" r:id="rId16"/>
    <p:sldId id="487" r:id="rId17"/>
    <p:sldId id="490" r:id="rId18"/>
    <p:sldId id="491" r:id="rId19"/>
    <p:sldId id="492" r:id="rId20"/>
    <p:sldId id="493" r:id="rId21"/>
    <p:sldId id="494" r:id="rId22"/>
    <p:sldId id="498" r:id="rId23"/>
    <p:sldId id="496" r:id="rId24"/>
    <p:sldId id="497" r:id="rId25"/>
    <p:sldId id="306" r:id="rId26"/>
  </p:sldIdLst>
  <p:sldSz cx="12192000" cy="6858000"/>
  <p:notesSz cx="6858000" cy="9144000"/>
  <p:embeddedFontLst>
    <p:embeddedFont>
      <p:font typeface="DejaVu Math TeX Gyre" panose="02000503000000000000" charset="0"/>
      <p:regular r:id="rId31"/>
    </p:embeddedFont>
    <p:embeddedFont>
      <p:font typeface="微软雅黑" panose="020B0503020204020204" charset="-122"/>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dff7728-ef24-46c4-b462-61a4439b83a3}">
          <p14:sldIdLst>
            <p14:sldId id="451"/>
            <p14:sldId id="365"/>
            <p14:sldId id="479"/>
            <p14:sldId id="480"/>
            <p14:sldId id="478"/>
            <p14:sldId id="481"/>
            <p14:sldId id="482"/>
            <p14:sldId id="483"/>
            <p14:sldId id="484"/>
            <p14:sldId id="485"/>
            <p14:sldId id="486"/>
            <p14:sldId id="488"/>
            <p14:sldId id="487"/>
            <p14:sldId id="490"/>
            <p14:sldId id="491"/>
            <p14:sldId id="492"/>
            <p14:sldId id="493"/>
            <p14:sldId id="494"/>
            <p14:sldId id="498"/>
            <p14:sldId id="496"/>
            <p14:sldId id="497"/>
          </p14:sldIdLst>
        </p14:section>
        <p14:section name="无标题节" id="{b7b22b54-ca5a-4673-9cc2-638342715ce6}">
          <p14:sldIdLst>
            <p14:sldId id="306"/>
          </p14:sldIdLst>
        </p14:section>
      </p14:sectionLst>
    </p:ext>
    <p:ext uri="{EFAFB233-063F-42B5-8137-9DF3F51BA10A}">
      <p15:sldGuideLst xmlns:p15="http://schemas.microsoft.com/office/powerpoint/2012/main">
        <p15:guide id="1" orient="horz" pos="2236" userDrawn="1">
          <p15:clr>
            <a:srgbClr val="A4A3A4"/>
          </p15:clr>
        </p15:guide>
        <p15:guide id="2" pos="3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9C0B4"/>
    <a:srgbClr val="63EBE1"/>
    <a:srgbClr val="E9C944"/>
    <a:srgbClr val="FC395B"/>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1" autoAdjust="0"/>
    <p:restoredTop sz="94660"/>
  </p:normalViewPr>
  <p:slideViewPr>
    <p:cSldViewPr snapToGrid="0" showGuides="1">
      <p:cViewPr>
        <p:scale>
          <a:sx n="75" d="100"/>
          <a:sy n="75" d="100"/>
        </p:scale>
        <p:origin x="-1782" y="-942"/>
      </p:cViewPr>
      <p:guideLst>
        <p:guide orient="horz" pos="2236"/>
        <p:guide pos="3988"/>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82" d="100"/>
          <a:sy n="82" d="100"/>
        </p:scale>
        <p:origin x="3876" y="78"/>
      </p:cViewPr>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60.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960552-1DA2-4E8F-9AA2-7E955AC5FD6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8556D5-9C4D-42EA-B425-B2517D62F7A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C8B23-0F63-4AAC-A255-0E0EF515BB4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A883-EEB0-4DD8-8F69-74BA47721C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F8EA883-EEB0-4DD8-8F69-74BA47721C6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sym typeface="+mn-ea"/>
            </a:endParaRP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sym typeface="+mn-ea"/>
            </a:endParaRPr>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charset="0"/>
                <a:ea typeface="宋体" pitchFamily="2" charset="-122"/>
              </a:rPr>
            </a:fld>
            <a:endParaRPr lang="zh-CN" altLang="en-US" sz="1200" dirty="0">
              <a:latin typeface="Calibri" panose="020F050202020403020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332904" y="65125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两栏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6184"/>
          </a:xfrm>
        </p:spPr>
        <p: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1"/>
            <a:ext cx="4114800" cy="366184"/>
          </a:xfrm>
        </p:spPr>
        <p:txBody>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1"/>
            <a:ext cx="2743200" cy="366184"/>
          </a:xfrm>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advClick="0" advTm="3000">
    <p:blinds dir="vert"/>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4"/>
            <a:ext cx="12192000" cy="6857996"/>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5.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5.xml"/><Relationship Id="rId2" Type="http://schemas.openxmlformats.org/officeDocument/2006/relationships/image" Target="../media/image14.png"/><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5.xml"/><Relationship Id="rId4" Type="http://schemas.openxmlformats.org/officeDocument/2006/relationships/image" Target="../media/image15.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tags" Target="../tags/tag36.xml"/><Relationship Id="rId2" Type="http://schemas.openxmlformats.org/officeDocument/2006/relationships/image" Target="../media/image16.png"/><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tags" Target="../tags/tag39.xml"/><Relationship Id="rId4" Type="http://schemas.openxmlformats.org/officeDocument/2006/relationships/image" Target="../media/image17.png"/><Relationship Id="rId3" Type="http://schemas.openxmlformats.org/officeDocument/2006/relationships/tags" Target="../tags/tag38.xml"/><Relationship Id="rId2" Type="http://schemas.openxmlformats.org/officeDocument/2006/relationships/image" Target="../media/image14.png"/><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5.xml"/><Relationship Id="rId4" Type="http://schemas.openxmlformats.org/officeDocument/2006/relationships/image" Target="../media/image19.png"/><Relationship Id="rId3" Type="http://schemas.openxmlformats.org/officeDocument/2006/relationships/tags" Target="../tags/tag41.xml"/><Relationship Id="rId2" Type="http://schemas.openxmlformats.org/officeDocument/2006/relationships/image" Target="../media/image14.png"/><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5.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5.xml"/><Relationship Id="rId3" Type="http://schemas.openxmlformats.org/officeDocument/2006/relationships/image" Target="../media/image20.png"/><Relationship Id="rId2" Type="http://schemas.openxmlformats.org/officeDocument/2006/relationships/tags" Target="../tags/tag47.xml"/><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5.xml"/><Relationship Id="rId3" Type="http://schemas.openxmlformats.org/officeDocument/2006/relationships/tags" Target="../tags/tag49.xml"/><Relationship Id="rId2" Type="http://schemas.openxmlformats.org/officeDocument/2006/relationships/image" Target="../media/image21.png"/><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22.png"/><Relationship Id="rId2" Type="http://schemas.openxmlformats.org/officeDocument/2006/relationships/tags" Target="../tags/tag51.xml"/><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image" Target="../media/image6.png"/><Relationship Id="rId6" Type="http://schemas.openxmlformats.org/officeDocument/2006/relationships/tags" Target="../tags/tag6.xml"/><Relationship Id="rId5" Type="http://schemas.openxmlformats.org/officeDocument/2006/relationships/image" Target="../media/image5.png"/><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4.png"/><Relationship Id="rId12" Type="http://schemas.openxmlformats.org/officeDocument/2006/relationships/notesSlide" Target="../notesSlides/notesSlide2.xml"/><Relationship Id="rId11" Type="http://schemas.openxmlformats.org/officeDocument/2006/relationships/slideLayout" Target="../slideLayouts/slideLayout15.xml"/><Relationship Id="rId10" Type="http://schemas.openxmlformats.org/officeDocument/2006/relationships/tags" Target="../tags/tag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5.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image" Target="../media/image24.png"/><Relationship Id="rId3" Type="http://schemas.openxmlformats.org/officeDocument/2006/relationships/tags" Target="../tags/tag53.xml"/><Relationship Id="rId2" Type="http://schemas.openxmlformats.org/officeDocument/2006/relationships/image" Target="../media/image23.png"/><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5.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image" Target="../media/image26.png"/><Relationship Id="rId3" Type="http://schemas.openxmlformats.org/officeDocument/2006/relationships/tags" Target="../tags/tag57.xml"/><Relationship Id="rId2" Type="http://schemas.openxmlformats.org/officeDocument/2006/relationships/image" Target="../media/image25.png"/><Relationship Id="rId1" Type="http://schemas.openxmlformats.org/officeDocument/2006/relationships/tags" Target="../tags/tag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image" Target="../media/image9.png"/><Relationship Id="rId5" Type="http://schemas.openxmlformats.org/officeDocument/2006/relationships/tags" Target="../tags/tag12.xml"/><Relationship Id="rId4" Type="http://schemas.openxmlformats.org/officeDocument/2006/relationships/image" Target="../media/image8.png"/><Relationship Id="rId3" Type="http://schemas.openxmlformats.org/officeDocument/2006/relationships/tags" Target="../tags/tag11.xml"/><Relationship Id="rId2" Type="http://schemas.openxmlformats.org/officeDocument/2006/relationships/image" Target="../media/image7.png"/><Relationship Id="rId10" Type="http://schemas.openxmlformats.org/officeDocument/2006/relationships/notesSlide" Target="../notesSlides/notesSlide4.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9.png"/><Relationship Id="rId5" Type="http://schemas.openxmlformats.org/officeDocument/2006/relationships/tags" Target="../tags/tag17.xml"/><Relationship Id="rId4" Type="http://schemas.openxmlformats.org/officeDocument/2006/relationships/image" Target="../media/image8.png"/><Relationship Id="rId3" Type="http://schemas.openxmlformats.org/officeDocument/2006/relationships/tags" Target="../tags/tag16.xml"/><Relationship Id="rId2" Type="http://schemas.openxmlformats.org/officeDocument/2006/relationships/image" Target="../media/image7.png"/><Relationship Id="rId11" Type="http://schemas.openxmlformats.org/officeDocument/2006/relationships/notesSlide" Target="../notesSlides/notesSlide5.xml"/><Relationship Id="rId10" Type="http://schemas.openxmlformats.org/officeDocument/2006/relationships/slideLayout" Target="../slideLayouts/slideLayout15.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5.xml"/><Relationship Id="rId3" Type="http://schemas.openxmlformats.org/officeDocument/2006/relationships/tags" Target="../tags/tag21.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5.xml"/><Relationship Id="rId5" Type="http://schemas.openxmlformats.org/officeDocument/2006/relationships/tags" Target="../tags/tag25.xml"/><Relationship Id="rId4" Type="http://schemas.openxmlformats.org/officeDocument/2006/relationships/image" Target="../media/image13.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25"/>
          <p:cNvSpPr/>
          <p:nvPr/>
        </p:nvSpPr>
        <p:spPr>
          <a:xfrm rot="18900000" flipH="1">
            <a:off x="5056653" y="4560895"/>
            <a:ext cx="6554870" cy="881396"/>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sp>
        <p:nvSpPr>
          <p:cNvPr id="71" name="文本框 70"/>
          <p:cNvSpPr txBox="1"/>
          <p:nvPr/>
        </p:nvSpPr>
        <p:spPr>
          <a:xfrm>
            <a:off x="74930" y="1831340"/>
            <a:ext cx="12240260" cy="1938020"/>
          </a:xfrm>
          <a:prstGeom prst="rect">
            <a:avLst/>
          </a:prstGeom>
          <a:noFill/>
        </p:spPr>
        <p:txBody>
          <a:bodyPr wrap="square" rtlCol="0">
            <a:spAutoFit/>
            <a:scene3d>
              <a:camera prst="orthographicFront"/>
              <a:lightRig rig="threePt" dir="t"/>
            </a:scene3d>
            <a:sp3d contourW="12700"/>
          </a:bodyPr>
          <a:p>
            <a:pPr algn="ctr"/>
            <a:r>
              <a:rPr lang="en-US" altLang="zh-CN" sz="4000" dirty="0">
                <a:solidFill>
                  <a:schemeClr val="tx1"/>
                </a:solidFill>
                <a:latin typeface="Segoe UI" panose="020B0502040204020203" charset="0"/>
                <a:cs typeface="Segoe UI" panose="020B0502040204020203" charset="0"/>
                <a:sym typeface="+mn-lt"/>
              </a:rPr>
              <a:t>Hierarchical Mutual Information Analysis: </a:t>
            </a:r>
            <a:endParaRPr lang="en-US" altLang="zh-CN" sz="4000" dirty="0">
              <a:solidFill>
                <a:schemeClr val="tx1"/>
              </a:solidFill>
              <a:latin typeface="Segoe UI" panose="020B0502040204020203" charset="0"/>
              <a:cs typeface="Segoe UI" panose="020B0502040204020203" charset="0"/>
              <a:sym typeface="+mn-lt"/>
            </a:endParaRPr>
          </a:p>
          <a:p>
            <a:pPr algn="ctr"/>
            <a:r>
              <a:rPr lang="en-US" altLang="zh-CN" sz="4000" dirty="0">
                <a:solidFill>
                  <a:schemeClr val="tx1"/>
                </a:solidFill>
                <a:latin typeface="Segoe UI" panose="020B0502040204020203" charset="0"/>
                <a:cs typeface="Segoe UI" panose="020B0502040204020203" charset="0"/>
                <a:sym typeface="+mn-lt"/>
              </a:rPr>
              <a:t>Towards Multi-View Clustering </a:t>
            </a:r>
            <a:endParaRPr lang="en-US" altLang="zh-CN" sz="4000" dirty="0">
              <a:solidFill>
                <a:schemeClr val="tx1"/>
              </a:solidFill>
              <a:latin typeface="Segoe UI" panose="020B0502040204020203" charset="0"/>
              <a:cs typeface="Segoe UI" panose="020B0502040204020203" charset="0"/>
              <a:sym typeface="+mn-lt"/>
            </a:endParaRPr>
          </a:p>
          <a:p>
            <a:pPr algn="ctr"/>
            <a:r>
              <a:rPr lang="en-US" altLang="zh-CN" sz="4000" dirty="0">
                <a:solidFill>
                  <a:schemeClr val="tx1"/>
                </a:solidFill>
                <a:latin typeface="Segoe UI" panose="020B0502040204020203" charset="0"/>
                <a:cs typeface="Segoe UI" panose="020B0502040204020203" charset="0"/>
                <a:sym typeface="+mn-lt"/>
              </a:rPr>
              <a:t>in the Wild</a:t>
            </a:r>
            <a:endParaRPr lang="en-US" altLang="zh-CN" sz="4000" dirty="0">
              <a:solidFill>
                <a:schemeClr val="tx1"/>
              </a:solidFill>
              <a:latin typeface="Segoe UI" panose="020B0502040204020203" charset="0"/>
              <a:cs typeface="Segoe UI" panose="020B0502040204020203" charset="0"/>
              <a:sym typeface="+mn-lt"/>
            </a:endParaRPr>
          </a:p>
        </p:txBody>
      </p:sp>
      <p:sp>
        <p:nvSpPr>
          <p:cNvPr id="11" name="文本框 3"/>
          <p:cNvSpPr txBox="1"/>
          <p:nvPr/>
        </p:nvSpPr>
        <p:spPr>
          <a:xfrm>
            <a:off x="2298700" y="3926205"/>
            <a:ext cx="7792720" cy="491490"/>
          </a:xfrm>
          <a:prstGeom prst="rect">
            <a:avLst/>
          </a:prstGeom>
          <a:noFill/>
        </p:spPr>
        <p:txBody>
          <a:bodyPr wrap="square" rtlCol="0">
            <a:noAutofit/>
            <a:scene3d>
              <a:camera prst="orthographicFront"/>
              <a:lightRig rig="threePt" dir="t"/>
            </a:scene3d>
            <a:sp3d contourW="12700"/>
          </a:bodyPr>
          <a:p>
            <a:pPr algn="l"/>
            <a:r>
              <a:rPr lang="en-US" altLang="zh-CN" sz="2200" dirty="0">
                <a:solidFill>
                  <a:schemeClr val="bg1"/>
                </a:solidFill>
                <a:latin typeface="Segoe UI" panose="020B0502040204020203" charset="0"/>
                <a:cs typeface="Segoe UI" panose="020B0502040204020203" charset="0"/>
                <a:sym typeface="+mn-lt"/>
              </a:rPr>
              <a:t> </a:t>
            </a:r>
            <a:r>
              <a:rPr lang="en-US" altLang="zh-CN" sz="2200" dirty="0">
                <a:solidFill>
                  <a:schemeClr val="tx1"/>
                </a:solidFill>
                <a:latin typeface="Segoe UI" panose="020B0502040204020203" charset="0"/>
                <a:cs typeface="Segoe UI" panose="020B0502040204020203" charset="0"/>
                <a:sym typeface="+mn-lt"/>
              </a:rPr>
              <a:t> Jiatai Wang, Zhiwei Xu , Xuewen Yang, Xin Wang, Li Tao</a:t>
            </a:r>
            <a:endParaRPr lang="en-US" altLang="zh-CN" sz="2200" dirty="0">
              <a:solidFill>
                <a:schemeClr val="tx1"/>
              </a:solidFill>
              <a:latin typeface="Segoe UI" panose="020B0502040204020203" charset="0"/>
              <a:cs typeface="Segoe UI" panose="020B0502040204020203" charset="0"/>
              <a:sym typeface="+mn-lt"/>
            </a:endParaRPr>
          </a:p>
        </p:txBody>
      </p:sp>
      <mc:AlternateContent xmlns:mc="http://schemas.openxmlformats.org/markup-compatibility/2006">
        <mc:Choice xmlns:a14="http://schemas.microsoft.com/office/drawing/2010/main" Requires="a14">
          <p:sp>
            <p:nvSpPr>
              <p:cNvPr id="12" name="文本框 5"/>
              <p:cNvSpPr txBox="1"/>
              <p:nvPr/>
            </p:nvSpPr>
            <p:spPr>
              <a:xfrm>
                <a:off x="5226050" y="5329555"/>
                <a:ext cx="1938020" cy="445770"/>
              </a:xfrm>
              <a:prstGeom prst="rect">
                <a:avLst/>
              </a:prstGeom>
              <a:noFill/>
            </p:spPr>
            <p:txBody>
              <a:bodyPr wrap="square" rtlCol="0">
                <a:noAutofit/>
                <a:scene3d>
                  <a:camera prst="orthographicFront"/>
                  <a:lightRig rig="threePt" dir="t"/>
                </a:scene3d>
                <a:sp3d contourW="12700"/>
              </a:bodyPr>
              <a:p>
                <a:pPr algn="l"/>
                <a14:m>
                  <m:oMath xmlns:m="http://schemas.openxmlformats.org/officeDocument/2006/math">
                    <m:r>
                      <m:rPr>
                        <m:sty m:val="p"/>
                      </m:rPr>
                      <a:rPr lang="en-US" altLang="zh-CN" sz="2200" dirty="0">
                        <a:solidFill>
                          <a:schemeClr val="tx1"/>
                        </a:solidFill>
                        <a:latin typeface="DejaVu Math TeX Gyre" panose="02000503000000000000" charset="0"/>
                        <a:cs typeface="DejaVu Math TeX Gyre" panose="02000503000000000000" charset="0"/>
                        <a:sym typeface="+mn-lt"/>
                      </a:rPr>
                      <m:t>IJCNN</m:t>
                    </m:r>
                  </m:oMath>
                </a14:m>
                <a:r>
                  <a:rPr lang="en-US" altLang="zh-CN" sz="2200" i="1" dirty="0">
                    <a:solidFill>
                      <a:schemeClr val="tx1"/>
                    </a:solidFill>
                    <a:latin typeface="DejaVu Math TeX Gyre" panose="02000503000000000000" charset="0"/>
                    <a:ea typeface="宋体" charset="0"/>
                    <a:cs typeface="DejaVu Math TeX Gyre" panose="02000503000000000000" charset="0"/>
                    <a:sym typeface="+mn-lt"/>
                  </a:rPr>
                  <a:t> 2024</a:t>
                </a:r>
                <a:endParaRPr lang="en-US" altLang="zh-CN" sz="2200" i="1" dirty="0">
                  <a:solidFill>
                    <a:schemeClr val="tx1"/>
                  </a:solidFill>
                  <a:latin typeface="DejaVu Math TeX Gyre" panose="02000503000000000000" charset="0"/>
                  <a:ea typeface="宋体" charset="0"/>
                  <a:cs typeface="DejaVu Math TeX Gyre" panose="02000503000000000000" charset="0"/>
                  <a:sym typeface="+mn-lt"/>
                </a:endParaRPr>
              </a:p>
            </p:txBody>
          </p:sp>
        </mc:Choice>
        <mc:Fallback>
          <p:sp>
            <p:nvSpPr>
              <p:cNvPr id="12" name="文本框 5"/>
              <p:cNvSpPr txBox="1">
                <a:spLocks noRot="1" noChangeAspect="1" noMove="1" noResize="1" noEditPoints="1" noAdjustHandles="1" noChangeArrowheads="1" noChangeShapeType="1" noTextEdit="1"/>
              </p:cNvSpPr>
              <p:nvPr/>
            </p:nvSpPr>
            <p:spPr>
              <a:xfrm>
                <a:off x="5226050" y="5329555"/>
                <a:ext cx="1938020" cy="445770"/>
              </a:xfrm>
              <a:prstGeom prst="rect">
                <a:avLst/>
              </a:prstGeom>
              <a:blipFill rotWithShape="1">
                <a:blip r:embed="rId1"/>
                <a:stretch>
                  <a:fillRect/>
                </a:stretch>
              </a:blipFill>
            </p:spPr>
            <p:txBody>
              <a:bodyPr/>
              <a:lstStyle/>
              <a:p>
                <a:r>
                  <a:rPr lang="en-US" altLang="en-US">
                    <a:noFill/>
                  </a:rPr>
                  <a:t> </a:t>
                </a:r>
              </a:p>
            </p:txBody>
          </p:sp>
        </mc:Fallback>
      </mc:AlternateContent>
      <p:sp>
        <p:nvSpPr>
          <p:cNvPr id="13" name="Rectangle: Rounded Corners 25"/>
          <p:cNvSpPr/>
          <p:nvPr/>
        </p:nvSpPr>
        <p:spPr>
          <a:xfrm rot="18900000" flipH="1">
            <a:off x="1622425" y="127000"/>
            <a:ext cx="2693035" cy="881380"/>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sp>
        <p:nvSpPr>
          <p:cNvPr id="15" name="Rectangle: Rounded Corners 25"/>
          <p:cNvSpPr/>
          <p:nvPr/>
        </p:nvSpPr>
        <p:spPr>
          <a:xfrm rot="18900000" flipH="1">
            <a:off x="-983615" y="4632960"/>
            <a:ext cx="2363470" cy="881380"/>
          </a:xfrm>
          <a:prstGeom prst="roundRect">
            <a:avLst>
              <a:gd name="adj" fmla="val 5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id-ID" dirty="0">
              <a:cs typeface="+mn-ea"/>
              <a:sym typeface="+mn-lt"/>
            </a:endParaRPr>
          </a:p>
        </p:txBody>
      </p:sp>
      <p:sp>
        <p:nvSpPr>
          <p:cNvPr id="2" name="文本框 3"/>
          <p:cNvSpPr txBox="1"/>
          <p:nvPr>
            <p:custDataLst>
              <p:tags r:id="rId2"/>
            </p:custDataLst>
          </p:nvPr>
        </p:nvSpPr>
        <p:spPr>
          <a:xfrm>
            <a:off x="5421630" y="3834130"/>
            <a:ext cx="356870" cy="491490"/>
          </a:xfrm>
          <a:prstGeom prst="rect">
            <a:avLst/>
          </a:prstGeom>
          <a:noFill/>
        </p:spPr>
        <p:txBody>
          <a:bodyPr wrap="square" rtlCol="0">
            <a:noAutofit/>
            <a:scene3d>
              <a:camera prst="orthographicFront"/>
              <a:lightRig rig="threePt" dir="t"/>
            </a:scene3d>
            <a:sp3d contourW="12700"/>
          </a:bodyPr>
          <a:p>
            <a:pPr algn="l"/>
            <a:r>
              <a:rPr lang="en-US" altLang="zh-CN" sz="2200" dirty="0">
                <a:solidFill>
                  <a:schemeClr val="tx1"/>
                </a:solidFill>
                <a:latin typeface="Segoe UI" panose="020B0502040204020203" charset="0"/>
                <a:cs typeface="Segoe UI" panose="020B0502040204020203" charset="0"/>
                <a:sym typeface="+mn-lt"/>
              </a:rPr>
              <a:t>*</a:t>
            </a:r>
            <a:endParaRPr lang="en-US" altLang="zh-CN" sz="2200" dirty="0">
              <a:solidFill>
                <a:schemeClr val="tx1"/>
              </a:solidFill>
              <a:latin typeface="Segoe UI" panose="020B0502040204020203" charset="0"/>
              <a:cs typeface="Segoe UI" panose="020B0502040204020203" charset="0"/>
              <a:sym typeface="+mn-lt"/>
            </a:endParaRPr>
          </a:p>
        </p:txBody>
      </p:sp>
      <p:pic>
        <p:nvPicPr>
          <p:cNvPr id="6" name="图片 4" descr="logo"/>
          <p:cNvPicPr>
            <a:picLocks noChangeAspect="1"/>
          </p:cNvPicPr>
          <p:nvPr>
            <p:custDataLst>
              <p:tags r:id="rId3"/>
            </p:custDataLst>
          </p:nvPr>
        </p:nvPicPr>
        <p:blipFill>
          <a:blip r:embed="rId4"/>
          <a:stretch>
            <a:fillRect/>
          </a:stretch>
        </p:blipFill>
        <p:spPr>
          <a:xfrm>
            <a:off x="4958715" y="351155"/>
            <a:ext cx="1937385" cy="479425"/>
          </a:xfrm>
          <a:prstGeom prst="rect">
            <a:avLst/>
          </a:prstGeom>
        </p:spPr>
      </p:pic>
      <p:pic>
        <p:nvPicPr>
          <p:cNvPr id="3" name="Picture 2" descr="26531713415549_.pic"/>
          <p:cNvPicPr>
            <a:picLocks noChangeAspect="1"/>
          </p:cNvPicPr>
          <p:nvPr/>
        </p:nvPicPr>
        <p:blipFill>
          <a:blip r:embed="rId5"/>
          <a:stretch>
            <a:fillRect/>
          </a:stretch>
        </p:blipFill>
        <p:spPr>
          <a:xfrm>
            <a:off x="-23495" y="4574540"/>
            <a:ext cx="3086100" cy="2295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651637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Related Work</a:t>
            </a:r>
            <a:endParaRPr lang="zh-CN" altLang="en-US" sz="3200" b="1" dirty="0">
              <a:solidFill>
                <a:srgbClr val="002060"/>
              </a:solidFill>
              <a:latin typeface="Segoe UI" panose="020B0502040204020203" charset="0"/>
              <a:cs typeface="Segoe UI" panose="020B0502040204020203" charset="0"/>
              <a:sym typeface="+mn-lt"/>
            </a:endParaRPr>
          </a:p>
        </p:txBody>
      </p:sp>
      <p:sp>
        <p:nvSpPr>
          <p:cNvPr id="6" name="文本框 5"/>
          <p:cNvSpPr txBox="1"/>
          <p:nvPr/>
        </p:nvSpPr>
        <p:spPr>
          <a:xfrm>
            <a:off x="269875" y="962025"/>
            <a:ext cx="11087735" cy="2899410"/>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000">
                <a:solidFill>
                  <a:schemeClr val="tx1"/>
                </a:solidFill>
                <a:latin typeface="微软雅黑" panose="020B0503020204020204" charset="-122"/>
                <a:ea typeface="微软雅黑" panose="020B0503020204020204" charset="-122"/>
                <a:sym typeface="+mn-ea"/>
              </a:rPr>
              <a:t>    </a:t>
            </a:r>
            <a:r>
              <a:rPr lang="en-US" altLang="zh-CN">
                <a:solidFill>
                  <a:schemeClr val="tx1"/>
                </a:solidFill>
                <a:latin typeface="微软雅黑" panose="020B0503020204020204" charset="-122"/>
                <a:ea typeface="微软雅黑" panose="020B0503020204020204" charset="-122"/>
                <a:sym typeface="+mn-ea"/>
              </a:rPr>
              <a:t> </a:t>
            </a:r>
            <a:r>
              <a:rPr lang="en-US" altLang="zh-CN" sz="1000" dirty="0">
                <a:solidFill>
                  <a:schemeClr val="tx1"/>
                </a:solidFill>
                <a:latin typeface="Segoe UI" panose="020B0502040204020203" charset="0"/>
                <a:cs typeface="Segoe UI" panose="020B0502040204020203" charset="0"/>
                <a:sym typeface="+mn-ea"/>
              </a:rPr>
              <a:t>●</a:t>
            </a:r>
            <a:r>
              <a:rPr lang="en-US" altLang="zh-CN" sz="2200" dirty="0">
                <a:solidFill>
                  <a:schemeClr val="tx1"/>
                </a:solidFill>
                <a:latin typeface="Segoe UI" panose="020B0502040204020203" charset="0"/>
                <a:cs typeface="Segoe UI" panose="020B0502040204020203" charset="0"/>
                <a:sym typeface="+mn-ea"/>
              </a:rPr>
              <a:t> </a:t>
            </a:r>
            <a:r>
              <a:rPr lang="en-US" altLang="zh-CN" dirty="0">
                <a:latin typeface="Segoe UI" panose="020B0502040204020203" charset="0"/>
                <a:cs typeface="Segoe UI" panose="020B0502040204020203" charset="0"/>
                <a:sym typeface="+mn-ea"/>
              </a:rPr>
              <a:t>In past works, r</a:t>
            </a:r>
            <a:r>
              <a:rPr lang="en-US" altLang="zh-CN" sz="1800" dirty="0">
                <a:solidFill>
                  <a:schemeClr val="tx1"/>
                </a:solidFill>
                <a:latin typeface="Segoe UI" panose="020B0502040204020203" charset="0"/>
                <a:cs typeface="Segoe UI" panose="020B0502040204020203" charset="0"/>
                <a:sym typeface="+mn-ea"/>
              </a:rPr>
              <a:t>esearchers have achieved substantial progress in addressing PSP using various methods           . PVP remains a relatively unexplored issue despite these advancements, as highlighted in recent studies . However, PVP can only find the optimal alignment path using the traditional Hungarian algorithm     . Subsequently, PVC     has implemented differentiable Hungarian algorithms, and MvCLN     has achieved the class-level alignment using robust contrast loss. Although SURE      has extended the filling of missing views based on MvCLN, class-level imputation does not provide detailed information about the data samples, and the quality of the alignment directly relies on the performance of the imputing, which increases the risk to use the features learned on the mistaken samples.     </a:t>
            </a:r>
            <a:endParaRPr lang="en-US" altLang="zh-CN" sz="1800" dirty="0">
              <a:solidFill>
                <a:schemeClr val="tx1"/>
              </a:solidFill>
              <a:latin typeface="Segoe UI" panose="020B0502040204020203" charset="0"/>
              <a:cs typeface="Segoe UI" panose="020B0502040204020203" charset="0"/>
              <a:sym typeface="+mn-ea"/>
            </a:endParaRPr>
          </a:p>
        </p:txBody>
      </p:sp>
      <p:sp>
        <p:nvSpPr>
          <p:cNvPr id="7" name="文本框 6"/>
          <p:cNvSpPr txBox="1"/>
          <p:nvPr/>
        </p:nvSpPr>
        <p:spPr>
          <a:xfrm>
            <a:off x="42545" y="4291330"/>
            <a:ext cx="11567795" cy="225615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[1] Completer: Incomplete multi-view clustering via contrastive prediction, in CVPR, 2021.</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[2] Multiview clustering with incomplete views,  in NIPS, 2010.</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[3] Cdimc-net: Cognitive deep incomplete multi-view clustering network, in Proceedings of the Twenty-Ninth International, 2021.</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[4] Improving the hungarian assignment algorithm, in Operations Research Letters, 1986.</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[5] Partially view-aligned clustering,  </a:t>
            </a:r>
            <a:r>
              <a:rPr lang="en-US" altLang="zh-CN" sz="1600" dirty="0">
                <a:solidFill>
                  <a:schemeClr val="bg1">
                    <a:lumMod val="50000"/>
                  </a:schemeClr>
                </a:solidFill>
                <a:latin typeface="Segoe UI" panose="020B0502040204020203" charset="0"/>
                <a:cs typeface="Segoe UI" panose="020B0502040204020203" charset="0"/>
                <a:sym typeface="+mn-lt"/>
              </a:rPr>
              <a:t>in NIPS, 2020.</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[6] Partially view-aligned representation learning with noise-robust contrastive loss, in CVPR, 2021.</a:t>
            </a:r>
            <a:endParaRPr lang="en-US" altLang="zh-CN" sz="1600" dirty="0">
              <a:solidFill>
                <a:schemeClr val="bg1">
                  <a:lumMod val="50000"/>
                </a:schemeClr>
              </a:solidFill>
              <a:latin typeface="Segoe UI" panose="020B0502040204020203" charset="0"/>
              <a:cs typeface="Segoe UI" panose="020B0502040204020203" charset="0"/>
              <a:sym typeface="+mn-lt"/>
            </a:endParaRPr>
          </a:p>
          <a:p>
            <a:pPr algn="l">
              <a:lnSpc>
                <a:spcPct val="110000"/>
              </a:lnSpc>
            </a:pPr>
            <a:r>
              <a:rPr lang="en-US" altLang="zh-CN" sz="1600" dirty="0">
                <a:solidFill>
                  <a:schemeClr val="bg1">
                    <a:lumMod val="50000"/>
                  </a:schemeClr>
                </a:solidFill>
                <a:latin typeface="Segoe UI" panose="020B0502040204020203" charset="0"/>
                <a:cs typeface="Segoe UI" panose="020B0502040204020203" charset="0"/>
                <a:sym typeface="+mn-lt"/>
              </a:rPr>
              <a:t>[7] Robust multi-view clustering with incomplete information, in TPAMI, 2022.</a:t>
            </a:r>
            <a:endParaRPr lang="en-US" altLang="zh-CN" sz="1600" dirty="0">
              <a:solidFill>
                <a:schemeClr val="bg1">
                  <a:lumMod val="50000"/>
                </a:schemeClr>
              </a:solidFill>
              <a:latin typeface="Segoe UI" panose="020B0502040204020203" charset="0"/>
              <a:cs typeface="Segoe UI" panose="020B0502040204020203" charset="0"/>
              <a:sym typeface="+mn-lt"/>
            </a:endParaRPr>
          </a:p>
        </p:txBody>
      </p:sp>
      <p:sp>
        <p:nvSpPr>
          <p:cNvPr id="11" name="文本框 10"/>
          <p:cNvSpPr txBox="1"/>
          <p:nvPr>
            <p:custDataLst>
              <p:tags r:id="rId1"/>
            </p:custDataLst>
          </p:nvPr>
        </p:nvSpPr>
        <p:spPr>
          <a:xfrm>
            <a:off x="1297305" y="1334770"/>
            <a:ext cx="920115" cy="410210"/>
          </a:xfrm>
          <a:prstGeom prst="rect">
            <a:avLst/>
          </a:prstGeom>
          <a:noFill/>
        </p:spPr>
        <p:txBody>
          <a:bodyPr wrap="square" rtlCol="0">
            <a:noAutofit/>
            <a:scene3d>
              <a:camera prst="orthographicFront"/>
              <a:lightRig rig="threePt" dir="t"/>
            </a:scene3d>
            <a:sp3d contourW="12700"/>
          </a:bodyPr>
          <a:p>
            <a:pPr algn="l">
              <a:lnSpc>
                <a:spcPct val="110000"/>
              </a:lnSpc>
            </a:pPr>
            <a:r>
              <a:rPr lang="en-US" altLang="zh-CN" sz="1600" dirty="0">
                <a:solidFill>
                  <a:schemeClr val="tx1"/>
                </a:solidFill>
                <a:latin typeface="Segoe UI" panose="020B0502040204020203" charset="0"/>
                <a:cs typeface="Segoe UI" panose="020B0502040204020203" charset="0"/>
                <a:sym typeface="+mn-lt"/>
              </a:rPr>
              <a:t>[1, 2, 3] </a:t>
            </a:r>
            <a:endParaRPr lang="en-US" altLang="zh-CN" sz="1600" dirty="0">
              <a:solidFill>
                <a:schemeClr val="tx1"/>
              </a:solidFill>
              <a:latin typeface="Segoe UI" panose="020B0502040204020203" charset="0"/>
              <a:cs typeface="Segoe UI" panose="020B0502040204020203" charset="0"/>
              <a:sym typeface="+mn-lt"/>
            </a:endParaRPr>
          </a:p>
        </p:txBody>
      </p:sp>
      <p:sp>
        <p:nvSpPr>
          <p:cNvPr id="2" name="文本框 10"/>
          <p:cNvSpPr txBox="1"/>
          <p:nvPr>
            <p:custDataLst>
              <p:tags r:id="rId2"/>
            </p:custDataLst>
          </p:nvPr>
        </p:nvSpPr>
        <p:spPr>
          <a:xfrm>
            <a:off x="6155055" y="1946910"/>
            <a:ext cx="476885" cy="410210"/>
          </a:xfrm>
          <a:prstGeom prst="rect">
            <a:avLst/>
          </a:prstGeom>
          <a:noFill/>
        </p:spPr>
        <p:txBody>
          <a:bodyPr wrap="square" rtlCol="0">
            <a:noAutofit/>
            <a:scene3d>
              <a:camera prst="orthographicFront"/>
              <a:lightRig rig="threePt" dir="t"/>
            </a:scene3d>
            <a:sp3d contourW="12700"/>
          </a:bodyPr>
          <a:p>
            <a:pPr algn="l">
              <a:lnSpc>
                <a:spcPct val="110000"/>
              </a:lnSpc>
            </a:pPr>
            <a:r>
              <a:rPr lang="en-US" altLang="zh-CN" sz="1600" dirty="0">
                <a:solidFill>
                  <a:schemeClr val="tx1"/>
                </a:solidFill>
                <a:latin typeface="Segoe UI" panose="020B0502040204020203" charset="0"/>
                <a:cs typeface="Segoe UI" panose="020B0502040204020203" charset="0"/>
                <a:sym typeface="+mn-lt"/>
              </a:rPr>
              <a:t>[5] </a:t>
            </a:r>
            <a:endParaRPr lang="en-US" altLang="zh-CN" sz="1600" dirty="0">
              <a:solidFill>
                <a:schemeClr val="tx1"/>
              </a:solidFill>
              <a:latin typeface="Segoe UI" panose="020B0502040204020203" charset="0"/>
              <a:cs typeface="Segoe UI" panose="020B0502040204020203" charset="0"/>
              <a:sym typeface="+mn-lt"/>
            </a:endParaRPr>
          </a:p>
        </p:txBody>
      </p:sp>
      <p:sp>
        <p:nvSpPr>
          <p:cNvPr id="3" name="文本框 10"/>
          <p:cNvSpPr txBox="1"/>
          <p:nvPr>
            <p:custDataLst>
              <p:tags r:id="rId3"/>
            </p:custDataLst>
          </p:nvPr>
        </p:nvSpPr>
        <p:spPr>
          <a:xfrm>
            <a:off x="3637280" y="1946910"/>
            <a:ext cx="476885" cy="410210"/>
          </a:xfrm>
          <a:prstGeom prst="rect">
            <a:avLst/>
          </a:prstGeom>
          <a:noFill/>
        </p:spPr>
        <p:txBody>
          <a:bodyPr wrap="square" rtlCol="0">
            <a:noAutofit/>
            <a:scene3d>
              <a:camera prst="orthographicFront"/>
              <a:lightRig rig="threePt" dir="t"/>
            </a:scene3d>
            <a:sp3d contourW="12700"/>
          </a:bodyPr>
          <a:p>
            <a:pPr algn="l">
              <a:lnSpc>
                <a:spcPct val="110000"/>
              </a:lnSpc>
            </a:pPr>
            <a:r>
              <a:rPr lang="en-US" altLang="zh-CN" sz="1600" dirty="0">
                <a:solidFill>
                  <a:schemeClr val="tx1"/>
                </a:solidFill>
                <a:latin typeface="Segoe UI" panose="020B0502040204020203" charset="0"/>
                <a:cs typeface="Segoe UI" panose="020B0502040204020203" charset="0"/>
                <a:sym typeface="+mn-lt"/>
              </a:rPr>
              <a:t>[4] </a:t>
            </a:r>
            <a:endParaRPr lang="en-US" altLang="zh-CN" sz="1600" dirty="0">
              <a:solidFill>
                <a:schemeClr val="tx1"/>
              </a:solidFill>
              <a:latin typeface="Segoe UI" panose="020B0502040204020203" charset="0"/>
              <a:cs typeface="Segoe UI" panose="020B0502040204020203" charset="0"/>
              <a:sym typeface="+mn-lt"/>
            </a:endParaRPr>
          </a:p>
        </p:txBody>
      </p:sp>
      <p:sp>
        <p:nvSpPr>
          <p:cNvPr id="8" name="文本框 10"/>
          <p:cNvSpPr txBox="1"/>
          <p:nvPr>
            <p:custDataLst>
              <p:tags r:id="rId4"/>
            </p:custDataLst>
          </p:nvPr>
        </p:nvSpPr>
        <p:spPr>
          <a:xfrm>
            <a:off x="2799715" y="2250440"/>
            <a:ext cx="476885" cy="347980"/>
          </a:xfrm>
          <a:prstGeom prst="rect">
            <a:avLst/>
          </a:prstGeom>
          <a:noFill/>
        </p:spPr>
        <p:txBody>
          <a:bodyPr wrap="square" rtlCol="0">
            <a:noAutofit/>
            <a:scene3d>
              <a:camera prst="orthographicFront"/>
              <a:lightRig rig="threePt" dir="t"/>
            </a:scene3d>
            <a:sp3d contourW="12700"/>
          </a:bodyPr>
          <a:p>
            <a:pPr algn="l">
              <a:lnSpc>
                <a:spcPct val="110000"/>
              </a:lnSpc>
            </a:pPr>
            <a:r>
              <a:rPr lang="en-US" altLang="zh-CN" sz="1600" dirty="0">
                <a:solidFill>
                  <a:schemeClr val="tx1"/>
                </a:solidFill>
                <a:latin typeface="Segoe UI" panose="020B0502040204020203" charset="0"/>
                <a:cs typeface="Segoe UI" panose="020B0502040204020203" charset="0"/>
                <a:sym typeface="+mn-lt"/>
              </a:rPr>
              <a:t>[6] </a:t>
            </a:r>
            <a:endParaRPr lang="en-US" altLang="zh-CN" sz="1600" dirty="0">
              <a:solidFill>
                <a:schemeClr val="tx1"/>
              </a:solidFill>
              <a:latin typeface="Segoe UI" panose="020B0502040204020203" charset="0"/>
              <a:cs typeface="Segoe UI" panose="020B0502040204020203" charset="0"/>
              <a:sym typeface="+mn-lt"/>
            </a:endParaRPr>
          </a:p>
        </p:txBody>
      </p:sp>
      <p:sp>
        <p:nvSpPr>
          <p:cNvPr id="9" name="文本框 10"/>
          <p:cNvSpPr txBox="1"/>
          <p:nvPr>
            <p:custDataLst>
              <p:tags r:id="rId5"/>
            </p:custDataLst>
          </p:nvPr>
        </p:nvSpPr>
        <p:spPr>
          <a:xfrm>
            <a:off x="1946910" y="2545080"/>
            <a:ext cx="476885" cy="410210"/>
          </a:xfrm>
          <a:prstGeom prst="rect">
            <a:avLst/>
          </a:prstGeom>
          <a:noFill/>
        </p:spPr>
        <p:txBody>
          <a:bodyPr wrap="square" rtlCol="0">
            <a:noAutofit/>
            <a:scene3d>
              <a:camera prst="orthographicFront"/>
              <a:lightRig rig="threePt" dir="t"/>
            </a:scene3d>
            <a:sp3d contourW="12700"/>
          </a:bodyPr>
          <a:p>
            <a:pPr algn="l">
              <a:lnSpc>
                <a:spcPct val="110000"/>
              </a:lnSpc>
            </a:pPr>
            <a:r>
              <a:rPr lang="en-US" altLang="zh-CN" sz="1600" dirty="0">
                <a:solidFill>
                  <a:schemeClr val="tx1"/>
                </a:solidFill>
                <a:latin typeface="Segoe UI" panose="020B0502040204020203" charset="0"/>
                <a:cs typeface="Segoe UI" panose="020B0502040204020203" charset="0"/>
                <a:sym typeface="+mn-lt"/>
              </a:rPr>
              <a:t>[7] </a:t>
            </a:r>
            <a:endParaRPr lang="en-US" altLang="zh-CN" sz="1600" dirty="0">
              <a:solidFill>
                <a:schemeClr val="tx1"/>
              </a:solidFill>
              <a:latin typeface="Segoe UI" panose="020B0502040204020203" charset="0"/>
              <a:cs typeface="Segoe UI" panose="020B0502040204020203" charset="0"/>
              <a:sym typeface="+mn-lt"/>
            </a:endParaRPr>
          </a:p>
        </p:txBody>
      </p:sp>
      <p:sp>
        <p:nvSpPr>
          <p:cNvPr id="10" name="Slide Number Placeholder 9"/>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6</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742442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The Propose Method HmiMVC</a:t>
            </a:r>
            <a:endParaRPr lang="zh-CN" altLang="en-US" sz="3200" b="1" dirty="0">
              <a:solidFill>
                <a:srgbClr val="002060"/>
              </a:solidFill>
              <a:latin typeface="Segoe UI" panose="020B0502040204020203" charset="0"/>
              <a:cs typeface="Segoe UI" panose="020B0502040204020203" charset="0"/>
              <a:sym typeface="+mn-lt"/>
            </a:endParaRPr>
          </a:p>
        </p:txBody>
      </p:sp>
      <p:pic>
        <p:nvPicPr>
          <p:cNvPr id="4" name="Picture 3"/>
          <p:cNvPicPr>
            <a:picLocks noChangeAspect="1"/>
          </p:cNvPicPr>
          <p:nvPr>
            <p:custDataLst>
              <p:tags r:id="rId1"/>
            </p:custDataLst>
          </p:nvPr>
        </p:nvPicPr>
        <p:blipFill>
          <a:blip r:embed="rId2"/>
          <a:stretch>
            <a:fillRect/>
          </a:stretch>
        </p:blipFill>
        <p:spPr>
          <a:xfrm>
            <a:off x="388620" y="1077595"/>
            <a:ext cx="11394440" cy="4995545"/>
          </a:xfrm>
          <a:prstGeom prst="rect">
            <a:avLst/>
          </a:prstGeom>
        </p:spPr>
      </p:pic>
      <p:sp>
        <p:nvSpPr>
          <p:cNvPr id="12" name="Slide Number Placeholder 11"/>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7</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742442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The Propose Method HmiMVC</a:t>
            </a:r>
            <a:endParaRPr lang="zh-CN" altLang="en-US" sz="3200" b="1" dirty="0">
              <a:solidFill>
                <a:srgbClr val="002060"/>
              </a:solidFill>
              <a:latin typeface="Segoe UI" panose="020B0502040204020203" charset="0"/>
              <a:cs typeface="Segoe UI" panose="020B0502040204020203" charset="0"/>
              <a:sym typeface="+mn-lt"/>
            </a:endParaRPr>
          </a:p>
        </p:txBody>
      </p:sp>
      <p:sp>
        <p:nvSpPr>
          <p:cNvPr id="3" name="文本框 1"/>
          <p:cNvSpPr txBox="1"/>
          <p:nvPr>
            <p:custDataLst>
              <p:tags r:id="rId1"/>
            </p:custDataLst>
          </p:nvPr>
        </p:nvSpPr>
        <p:spPr>
          <a:xfrm>
            <a:off x="616585" y="1236345"/>
            <a:ext cx="10452100" cy="83502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a:t>
            </a:r>
            <a:r>
              <a:rPr lang="en-US" altLang="zh-CN" sz="2200" dirty="0">
                <a:latin typeface="Segoe UI" panose="020B0502040204020203" charset="0"/>
                <a:cs typeface="Segoe UI" panose="020B0502040204020203" charset="0"/>
                <a:sym typeface="+mn-ea"/>
              </a:rPr>
              <a:t>HmiMVC implements class-level alignment and instance-level filling at different hierarchies, respectively, and it consists of three learning objectives:</a:t>
            </a:r>
            <a:endParaRPr lang="en-US" altLang="zh-CN" sz="2200" dirty="0">
              <a:solidFill>
                <a:schemeClr val="tx1"/>
              </a:solidFill>
              <a:latin typeface="Segoe UI" panose="020B0502040204020203" charset="0"/>
              <a:cs typeface="Segoe UI" panose="020B0502040204020203" charset="0"/>
              <a:sym typeface="+mn-lt"/>
            </a:endParaRPr>
          </a:p>
        </p:txBody>
      </p:sp>
      <p:sp>
        <p:nvSpPr>
          <p:cNvPr id="8" name="文本框 1"/>
          <p:cNvSpPr txBox="1"/>
          <p:nvPr>
            <p:custDataLst>
              <p:tags r:id="rId2"/>
            </p:custDataLst>
          </p:nvPr>
        </p:nvSpPr>
        <p:spPr>
          <a:xfrm>
            <a:off x="776605" y="3088005"/>
            <a:ext cx="10452100" cy="269430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I</a:t>
            </a:r>
            <a:r>
              <a:rPr lang="en-US" altLang="zh-CN" sz="2200" dirty="0">
                <a:latin typeface="Segoe UI" panose="020B0502040204020203" charset="0"/>
                <a:cs typeface="Segoe UI" panose="020B0502040204020203" charset="0"/>
                <a:sym typeface="+mn-ea"/>
              </a:rPr>
              <a:t>.e., noise-robust contrastive learning, dual prediction, and reconstruction. Specifically, the noise-robust contrastive learning objective learns class-level alignment relations from aligned positive and unaligned negative samples. Dual prediction allows for constructing instance-level alignment and recovering missing views from one of its existing views. The goal of reconstruction loss is to maintain the diversity of views and project all views into view-specific spaces.</a:t>
            </a:r>
            <a:endParaRPr lang="en-US" altLang="zh-CN" sz="2200" dirty="0">
              <a:solidFill>
                <a:schemeClr val="tx1"/>
              </a:solidFill>
              <a:latin typeface="Segoe UI" panose="020B0502040204020203" charset="0"/>
              <a:cs typeface="Segoe UI" panose="020B0502040204020203" charset="0"/>
              <a:sym typeface="+mn-lt"/>
            </a:endParaRPr>
          </a:p>
        </p:txBody>
      </p:sp>
      <p:pic>
        <p:nvPicPr>
          <p:cNvPr id="9" name="Picture 8"/>
          <p:cNvPicPr>
            <a:picLocks noChangeAspect="1"/>
          </p:cNvPicPr>
          <p:nvPr>
            <p:custDataLst>
              <p:tags r:id="rId3"/>
            </p:custDataLst>
          </p:nvPr>
        </p:nvPicPr>
        <p:blipFill>
          <a:blip r:embed="rId4"/>
          <a:stretch>
            <a:fillRect/>
          </a:stretch>
        </p:blipFill>
        <p:spPr>
          <a:xfrm>
            <a:off x="3571875" y="2216785"/>
            <a:ext cx="4305300" cy="725805"/>
          </a:xfrm>
          <a:prstGeom prst="rect">
            <a:avLst/>
          </a:prstGeom>
        </p:spPr>
      </p:pic>
      <p:sp>
        <p:nvSpPr>
          <p:cNvPr id="4" name="Slide Number Placeholder 3"/>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8</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742442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Class-level Alignment</a:t>
            </a:r>
            <a:endParaRPr lang="en-US" altLang="zh-CN" sz="3400" dirty="0">
              <a:sym typeface="+mn-ea"/>
            </a:endParaRPr>
          </a:p>
        </p:txBody>
      </p:sp>
      <p:pic>
        <p:nvPicPr>
          <p:cNvPr id="10" name="Picture 9"/>
          <p:cNvPicPr>
            <a:picLocks noChangeAspect="1"/>
          </p:cNvPicPr>
          <p:nvPr>
            <p:custDataLst>
              <p:tags r:id="rId1"/>
            </p:custDataLst>
          </p:nvPr>
        </p:nvPicPr>
        <p:blipFill>
          <a:blip r:embed="rId2"/>
          <a:stretch>
            <a:fillRect/>
          </a:stretch>
        </p:blipFill>
        <p:spPr>
          <a:xfrm>
            <a:off x="3540125" y="4866005"/>
            <a:ext cx="5111750" cy="986155"/>
          </a:xfrm>
          <a:prstGeom prst="rect">
            <a:avLst/>
          </a:prstGeom>
        </p:spPr>
      </p:pic>
      <p:pic>
        <p:nvPicPr>
          <p:cNvPr id="13" name="Picture 12"/>
          <p:cNvPicPr>
            <a:picLocks noChangeAspect="1"/>
          </p:cNvPicPr>
          <p:nvPr>
            <p:custDataLst>
              <p:tags r:id="rId3"/>
            </p:custDataLst>
          </p:nvPr>
        </p:nvPicPr>
        <p:blipFill>
          <a:blip r:embed="rId4"/>
          <a:stretch>
            <a:fillRect/>
          </a:stretch>
        </p:blipFill>
        <p:spPr>
          <a:xfrm>
            <a:off x="1928495" y="962025"/>
            <a:ext cx="8334375" cy="3653790"/>
          </a:xfrm>
          <a:prstGeom prst="rect">
            <a:avLst/>
          </a:prstGeom>
        </p:spPr>
      </p:pic>
      <p:sp>
        <p:nvSpPr>
          <p:cNvPr id="15" name="Slide Number Placeholder 14"/>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9</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8903335"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Instance-level Recovery and Alignment</a:t>
            </a:r>
            <a:endParaRPr lang="en-US" altLang="zh-CN" sz="3400" dirty="0">
              <a:sym typeface="+mn-ea"/>
            </a:endParaRPr>
          </a:p>
        </p:txBody>
      </p:sp>
      <p:pic>
        <p:nvPicPr>
          <p:cNvPr id="13" name="Picture 12"/>
          <p:cNvPicPr>
            <a:picLocks noChangeAspect="1"/>
          </p:cNvPicPr>
          <p:nvPr>
            <p:custDataLst>
              <p:tags r:id="rId1"/>
            </p:custDataLst>
          </p:nvPr>
        </p:nvPicPr>
        <p:blipFill>
          <a:blip r:embed="rId2"/>
          <a:stretch>
            <a:fillRect/>
          </a:stretch>
        </p:blipFill>
        <p:spPr>
          <a:xfrm>
            <a:off x="1928495" y="962025"/>
            <a:ext cx="8334375" cy="3653790"/>
          </a:xfrm>
          <a:prstGeom prst="rect">
            <a:avLst/>
          </a:prstGeom>
        </p:spPr>
      </p:pic>
      <p:pic>
        <p:nvPicPr>
          <p:cNvPr id="3" name="Picture 2"/>
          <p:cNvPicPr>
            <a:picLocks noChangeAspect="1"/>
          </p:cNvPicPr>
          <p:nvPr>
            <p:custDataLst>
              <p:tags r:id="rId3"/>
            </p:custDataLst>
          </p:nvPr>
        </p:nvPicPr>
        <p:blipFill>
          <a:blip r:embed="rId4"/>
          <a:stretch>
            <a:fillRect/>
          </a:stretch>
        </p:blipFill>
        <p:spPr>
          <a:xfrm>
            <a:off x="3108960" y="4866005"/>
            <a:ext cx="5528310" cy="808355"/>
          </a:xfrm>
          <a:prstGeom prst="rect">
            <a:avLst/>
          </a:prstGeom>
        </p:spPr>
      </p:pic>
      <p:pic>
        <p:nvPicPr>
          <p:cNvPr id="2" name="Picture 1"/>
          <p:cNvPicPr>
            <a:picLocks noChangeAspect="1"/>
          </p:cNvPicPr>
          <p:nvPr>
            <p:custDataLst>
              <p:tags r:id="rId5"/>
            </p:custDataLst>
          </p:nvPr>
        </p:nvPicPr>
        <p:blipFill>
          <a:blip r:embed="rId6"/>
          <a:stretch>
            <a:fillRect/>
          </a:stretch>
        </p:blipFill>
        <p:spPr>
          <a:xfrm>
            <a:off x="2503805" y="5723890"/>
            <a:ext cx="6881495" cy="814070"/>
          </a:xfrm>
          <a:prstGeom prst="rect">
            <a:avLst/>
          </a:prstGeom>
        </p:spPr>
      </p:pic>
      <p:sp>
        <p:nvSpPr>
          <p:cNvPr id="6" name="Slide Number Placeholder 5"/>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10</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Reconstruction for Hierarchical Consistencies</a:t>
            </a:r>
            <a:endParaRPr lang="en-US" altLang="zh-CN" sz="3400" dirty="0">
              <a:sym typeface="+mn-ea"/>
            </a:endParaRPr>
          </a:p>
        </p:txBody>
      </p:sp>
      <p:pic>
        <p:nvPicPr>
          <p:cNvPr id="13" name="Picture 12"/>
          <p:cNvPicPr>
            <a:picLocks noChangeAspect="1"/>
          </p:cNvPicPr>
          <p:nvPr>
            <p:custDataLst>
              <p:tags r:id="rId1"/>
            </p:custDataLst>
          </p:nvPr>
        </p:nvPicPr>
        <p:blipFill>
          <a:blip r:embed="rId2"/>
          <a:stretch>
            <a:fillRect/>
          </a:stretch>
        </p:blipFill>
        <p:spPr>
          <a:xfrm>
            <a:off x="1928495" y="962025"/>
            <a:ext cx="8334375" cy="3653790"/>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3182620" y="5010785"/>
            <a:ext cx="6306820" cy="1101725"/>
          </a:xfrm>
          <a:prstGeom prst="rect">
            <a:avLst/>
          </a:prstGeom>
        </p:spPr>
      </p:pic>
      <p:sp>
        <p:nvSpPr>
          <p:cNvPr id="7" name="Slide Number Placeholder 6"/>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11</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sp>
        <p:nvSpPr>
          <p:cNvPr id="2" name="文本框 1"/>
          <p:cNvSpPr txBox="1"/>
          <p:nvPr>
            <p:custDataLst>
              <p:tags r:id="rId1"/>
            </p:custDataLst>
          </p:nvPr>
        </p:nvSpPr>
        <p:spPr>
          <a:xfrm>
            <a:off x="616585" y="1071245"/>
            <a:ext cx="1045210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Baselines</a:t>
            </a:r>
            <a:endParaRPr lang="en-US" altLang="zh-CN" sz="2200" dirty="0">
              <a:solidFill>
                <a:schemeClr val="tx1"/>
              </a:solidFill>
              <a:latin typeface="Segoe UI" panose="020B0502040204020203" charset="0"/>
              <a:cs typeface="Segoe UI" panose="020B0502040204020203" charset="0"/>
              <a:sym typeface="+mn-lt"/>
            </a:endParaRPr>
          </a:p>
        </p:txBody>
      </p:sp>
      <p:sp>
        <p:nvSpPr>
          <p:cNvPr id="7" name="文本框 6"/>
          <p:cNvSpPr txBox="1"/>
          <p:nvPr>
            <p:custDataLst>
              <p:tags r:id="rId2"/>
            </p:custDataLst>
          </p:nvPr>
        </p:nvSpPr>
        <p:spPr>
          <a:xfrm>
            <a:off x="561340" y="1583690"/>
            <a:ext cx="11395710" cy="2322830"/>
          </a:xfrm>
          <a:prstGeom prst="rect">
            <a:avLst/>
          </a:prstGeom>
          <a:noFill/>
        </p:spPr>
        <p:txBody>
          <a:bodyPr wrap="square" rtlCol="0">
            <a:spAutoFit/>
          </a:bodyPr>
          <a:p>
            <a:pPr algn="l">
              <a:lnSpc>
                <a:spcPct val="110000"/>
              </a:lnSpc>
            </a:pPr>
            <a:r>
              <a:rPr lang="en-US" altLang="zh-CN" sz="2200" dirty="0">
                <a:latin typeface="Segoe UI" panose="020B0502040204020203" charset="0"/>
                <a:cs typeface="Segoe UI" panose="020B0502040204020203" charset="0"/>
                <a:sym typeface="+mn-ea"/>
              </a:rPr>
              <a:t>● Completer: Incomplete multi-view clustering via contrastive prediction (</a:t>
            </a:r>
            <a:r>
              <a:rPr lang="en-US" altLang="zh-CN" sz="2200" dirty="0">
                <a:solidFill>
                  <a:schemeClr val="tx1"/>
                </a:solidFill>
                <a:latin typeface="Segoe UI" panose="020B0502040204020203" charset="0"/>
                <a:cs typeface="Segoe UI" panose="020B0502040204020203" charset="0"/>
                <a:sym typeface="+mn-lt"/>
              </a:rPr>
              <a:t>COMPLETER) (Lin et al., 2021)</a:t>
            </a:r>
            <a:endParaRPr lang="en-US" altLang="zh-CN" sz="2200" dirty="0">
              <a:solidFill>
                <a:schemeClr val="tx1"/>
              </a:solidFill>
              <a:latin typeface="Segoe UI" panose="020B0502040204020203" charset="0"/>
              <a:cs typeface="Segoe UI" panose="020B0502040204020203" charset="0"/>
              <a:sym typeface="+mn-lt"/>
            </a:endParaRPr>
          </a:p>
          <a:p>
            <a:pPr algn="l">
              <a:lnSpc>
                <a:spcPct val="110000"/>
              </a:lnSpc>
            </a:pPr>
            <a:r>
              <a:rPr lang="en-US" altLang="zh-CN" sz="2200" dirty="0">
                <a:latin typeface="Segoe UI" panose="020B0502040204020203" charset="0"/>
                <a:cs typeface="Segoe UI" panose="020B0502040204020203" charset="0"/>
                <a:sym typeface="+mn-ea"/>
              </a:rPr>
              <a:t>● Partially view-aligned representation learning with noise-robust contrastive loss (MvCLN) (Yang et al., 2021)</a:t>
            </a:r>
            <a:endParaRPr lang="en-US" altLang="zh-CN" sz="2200" dirty="0">
              <a:solidFill>
                <a:schemeClr val="tx1"/>
              </a:solidFill>
              <a:latin typeface="Segoe UI" panose="020B0502040204020203" charset="0"/>
              <a:cs typeface="Segoe UI" panose="020B0502040204020203" charset="0"/>
              <a:sym typeface="+mn-lt"/>
            </a:endParaRPr>
          </a:p>
          <a:p>
            <a:pPr algn="l">
              <a:lnSpc>
                <a:spcPct val="110000"/>
              </a:lnSpc>
            </a:pPr>
            <a:r>
              <a:rPr lang="en-US" altLang="zh-CN" sz="2200" dirty="0">
                <a:latin typeface="Segoe UI" panose="020B0502040204020203" charset="0"/>
                <a:cs typeface="Segoe UI" panose="020B0502040204020203" charset="0"/>
                <a:sym typeface="+mn-ea"/>
              </a:rPr>
              <a:t>● Robust multi-view </a:t>
            </a:r>
            <a:r>
              <a:rPr lang="en-US" altLang="zh-CN" sz="2200" dirty="0">
                <a:solidFill>
                  <a:schemeClr val="tx1"/>
                </a:solidFill>
                <a:latin typeface="Segoe UI" panose="020B0502040204020203" charset="0"/>
                <a:cs typeface="Segoe UI" panose="020B0502040204020203" charset="0"/>
                <a:sym typeface="+mn-lt"/>
              </a:rPr>
              <a:t>clustering with incomplete information (SURE) (</a:t>
            </a:r>
            <a:r>
              <a:rPr lang="en-US" altLang="zh-CN" sz="2200" dirty="0">
                <a:latin typeface="Segoe UI" panose="020B0502040204020203" charset="0"/>
                <a:cs typeface="Segoe UI" panose="020B0502040204020203" charset="0"/>
                <a:sym typeface="+mn-ea"/>
              </a:rPr>
              <a:t>Yang et al., </a:t>
            </a:r>
            <a:r>
              <a:rPr lang="en-US" altLang="zh-CN" sz="2200" dirty="0">
                <a:solidFill>
                  <a:schemeClr val="tx1"/>
                </a:solidFill>
                <a:latin typeface="Segoe UI" panose="020B0502040204020203" charset="0"/>
                <a:cs typeface="Segoe UI" panose="020B0502040204020203" charset="0"/>
                <a:sym typeface="+mn-lt"/>
              </a:rPr>
              <a:t>2022)</a:t>
            </a:r>
            <a:r>
              <a:rPr lang="en-US" altLang="zh-CN" sz="2200" dirty="0">
                <a:latin typeface="Segoe UI" panose="020B0502040204020203" charset="0"/>
                <a:cs typeface="Segoe UI" panose="020B0502040204020203" charset="0"/>
                <a:sym typeface="+mn-lt"/>
              </a:rPr>
              <a:t> </a:t>
            </a:r>
            <a:endParaRPr lang="en-US" altLang="zh-CN" sz="2200" dirty="0">
              <a:latin typeface="Segoe UI" panose="020B0502040204020203" charset="0"/>
              <a:cs typeface="Segoe UI" panose="020B0502040204020203" charset="0"/>
              <a:sym typeface="+mn-lt"/>
            </a:endParaRPr>
          </a:p>
        </p:txBody>
      </p:sp>
      <p:sp>
        <p:nvSpPr>
          <p:cNvPr id="3" name="文本框 1"/>
          <p:cNvSpPr txBox="1"/>
          <p:nvPr>
            <p:custDataLst>
              <p:tags r:id="rId3"/>
            </p:custDataLst>
          </p:nvPr>
        </p:nvSpPr>
        <p:spPr>
          <a:xfrm>
            <a:off x="616585" y="4203065"/>
            <a:ext cx="1045210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Datasets</a:t>
            </a:r>
            <a:endParaRPr lang="en-US" altLang="zh-CN" sz="2200" dirty="0">
              <a:solidFill>
                <a:schemeClr val="tx1"/>
              </a:solidFill>
              <a:latin typeface="Segoe UI" panose="020B0502040204020203" charset="0"/>
              <a:cs typeface="Segoe UI" panose="020B0502040204020203" charset="0"/>
              <a:sym typeface="+mn-lt"/>
            </a:endParaRPr>
          </a:p>
        </p:txBody>
      </p:sp>
      <p:sp>
        <p:nvSpPr>
          <p:cNvPr id="6" name="文本框 6"/>
          <p:cNvSpPr txBox="1"/>
          <p:nvPr>
            <p:custDataLst>
              <p:tags r:id="rId4"/>
            </p:custDataLst>
          </p:nvPr>
        </p:nvSpPr>
        <p:spPr>
          <a:xfrm>
            <a:off x="659130" y="4665980"/>
            <a:ext cx="7545070" cy="1578610"/>
          </a:xfrm>
          <a:prstGeom prst="rect">
            <a:avLst/>
          </a:prstGeom>
          <a:noFill/>
        </p:spPr>
        <p:txBody>
          <a:bodyPr wrap="square" rtlCol="0">
            <a:spAutoFit/>
          </a:bodyPr>
          <a:p>
            <a:pPr algn="l">
              <a:lnSpc>
                <a:spcPct val="110000"/>
              </a:lnSpc>
            </a:pPr>
            <a:r>
              <a:rPr lang="en-US" altLang="zh-CN" sz="2200" dirty="0">
                <a:latin typeface="Segoe UI" panose="020B0502040204020203" charset="0"/>
                <a:cs typeface="Segoe UI" panose="020B0502040204020203" charset="0"/>
                <a:sym typeface="+mn-ea"/>
              </a:rPr>
              <a:t>● Scene-15</a:t>
            </a:r>
            <a:endParaRPr lang="en-US" altLang="zh-CN" sz="2200" dirty="0">
              <a:solidFill>
                <a:schemeClr val="tx1"/>
              </a:solidFill>
              <a:latin typeface="Segoe UI" panose="020B0502040204020203" charset="0"/>
              <a:cs typeface="Segoe UI" panose="020B0502040204020203" charset="0"/>
              <a:sym typeface="+mn-lt"/>
            </a:endParaRPr>
          </a:p>
          <a:p>
            <a:pPr algn="l">
              <a:lnSpc>
                <a:spcPct val="110000"/>
              </a:lnSpc>
            </a:pPr>
            <a:r>
              <a:rPr lang="en-US" altLang="zh-CN" sz="2200" dirty="0">
                <a:latin typeface="Segoe UI" panose="020B0502040204020203" charset="0"/>
                <a:cs typeface="Segoe UI" panose="020B0502040204020203" charset="0"/>
                <a:sym typeface="+mn-ea"/>
              </a:rPr>
              <a:t>● Deep Animal</a:t>
            </a:r>
            <a:endParaRPr lang="en-US" altLang="zh-CN" sz="2200" dirty="0">
              <a:solidFill>
                <a:schemeClr val="tx1"/>
              </a:solidFill>
              <a:latin typeface="Segoe UI" panose="020B0502040204020203" charset="0"/>
              <a:cs typeface="Segoe UI" panose="020B0502040204020203" charset="0"/>
              <a:sym typeface="+mn-lt"/>
            </a:endParaRPr>
          </a:p>
          <a:p>
            <a:pPr algn="l">
              <a:lnSpc>
                <a:spcPct val="110000"/>
              </a:lnSpc>
            </a:pPr>
            <a:r>
              <a:rPr lang="en-US" altLang="zh-CN" sz="2200" dirty="0">
                <a:latin typeface="Segoe UI" panose="020B0502040204020203" charset="0"/>
                <a:cs typeface="Segoe UI" panose="020B0502040204020203" charset="0"/>
                <a:sym typeface="+mn-ea"/>
              </a:rPr>
              <a:t>● MNIST-USPS</a:t>
            </a:r>
            <a:endParaRPr lang="en-US" altLang="zh-CN" sz="2200" dirty="0">
              <a:latin typeface="Segoe UI" panose="020B0502040204020203" charset="0"/>
              <a:cs typeface="Segoe UI" panose="020B0502040204020203" charset="0"/>
              <a:sym typeface="+mn-ea"/>
            </a:endParaRPr>
          </a:p>
          <a:p>
            <a:pPr algn="l">
              <a:lnSpc>
                <a:spcPct val="110000"/>
              </a:lnSpc>
            </a:pPr>
            <a:r>
              <a:rPr lang="en-US" altLang="zh-CN" sz="2200" dirty="0">
                <a:latin typeface="Segoe UI" panose="020B0502040204020203" charset="0"/>
                <a:cs typeface="Segoe UI" panose="020B0502040204020203" charset="0"/>
                <a:sym typeface="+mn-ea"/>
              </a:rPr>
              <a:t>● Caltech101-20</a:t>
            </a:r>
            <a:endParaRPr lang="en-US" altLang="zh-CN" sz="2200" dirty="0">
              <a:latin typeface="Segoe UI" panose="020B0502040204020203" charset="0"/>
              <a:cs typeface="Segoe UI" panose="020B0502040204020203" charset="0"/>
              <a:sym typeface="+mn-lt"/>
            </a:endParaRPr>
          </a:p>
        </p:txBody>
      </p:sp>
      <p:sp>
        <p:nvSpPr>
          <p:cNvPr id="9" name="Slide Number Placeholder 8"/>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12</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sp>
        <p:nvSpPr>
          <p:cNvPr id="2" name="文本框 1"/>
          <p:cNvSpPr txBox="1"/>
          <p:nvPr>
            <p:custDataLst>
              <p:tags r:id="rId1"/>
            </p:custDataLst>
          </p:nvPr>
        </p:nvSpPr>
        <p:spPr>
          <a:xfrm>
            <a:off x="616585" y="1071245"/>
            <a:ext cx="1045210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Comparison with the State-of-the-art</a:t>
            </a:r>
            <a:endParaRPr lang="en-US" altLang="zh-CN" sz="2200" dirty="0">
              <a:solidFill>
                <a:schemeClr val="tx1"/>
              </a:solidFill>
              <a:latin typeface="Segoe UI" panose="020B0502040204020203" charset="0"/>
              <a:cs typeface="Segoe UI" panose="020B0502040204020203" charset="0"/>
              <a:sym typeface="+mn-lt"/>
            </a:endParaRPr>
          </a:p>
        </p:txBody>
      </p:sp>
      <p:pic>
        <p:nvPicPr>
          <p:cNvPr id="4" name="Picture 3"/>
          <p:cNvPicPr>
            <a:picLocks noChangeAspect="1"/>
          </p:cNvPicPr>
          <p:nvPr>
            <p:custDataLst>
              <p:tags r:id="rId2"/>
            </p:custDataLst>
          </p:nvPr>
        </p:nvPicPr>
        <p:blipFill>
          <a:blip r:embed="rId3"/>
          <a:stretch>
            <a:fillRect/>
          </a:stretch>
        </p:blipFill>
        <p:spPr>
          <a:xfrm>
            <a:off x="616585" y="1697990"/>
            <a:ext cx="11162030" cy="4378325"/>
          </a:xfrm>
          <a:prstGeom prst="rect">
            <a:avLst/>
          </a:prstGeom>
        </p:spPr>
      </p:pic>
      <p:sp>
        <p:nvSpPr>
          <p:cNvPr id="9" name="Slide Number Placeholder 8"/>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13</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pic>
        <p:nvPicPr>
          <p:cNvPr id="3" name="Picture 2"/>
          <p:cNvPicPr>
            <a:picLocks noChangeAspect="1"/>
          </p:cNvPicPr>
          <p:nvPr>
            <p:custDataLst>
              <p:tags r:id="rId1"/>
            </p:custDataLst>
          </p:nvPr>
        </p:nvPicPr>
        <p:blipFill>
          <a:blip r:embed="rId2"/>
          <a:stretch>
            <a:fillRect/>
          </a:stretch>
        </p:blipFill>
        <p:spPr>
          <a:xfrm>
            <a:off x="1123315" y="1490980"/>
            <a:ext cx="9653270" cy="4798695"/>
          </a:xfrm>
          <a:prstGeom prst="rect">
            <a:avLst/>
          </a:prstGeom>
        </p:spPr>
      </p:pic>
      <p:sp>
        <p:nvSpPr>
          <p:cNvPr id="7" name="Slide Number Placeholder 6"/>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14</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文本框 1"/>
          <p:cNvSpPr txBox="1"/>
          <p:nvPr>
            <p:custDataLst>
              <p:tags r:id="rId3"/>
            </p:custDataLst>
          </p:nvPr>
        </p:nvSpPr>
        <p:spPr>
          <a:xfrm>
            <a:off x="115570" y="962025"/>
            <a:ext cx="338899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Convergence Analysis</a:t>
            </a:r>
            <a:endParaRPr lang="en-US" altLang="zh-CN" sz="2200" dirty="0">
              <a:solidFill>
                <a:schemeClr val="tx1"/>
              </a:solidFill>
              <a:latin typeface="Segoe UI" panose="020B0502040204020203" charset="0"/>
              <a:cs typeface="Segoe UI" panose="020B0502040204020203"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sp>
        <p:nvSpPr>
          <p:cNvPr id="7" name="Slide Number Placeholder 6"/>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15</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文本框 1"/>
          <p:cNvSpPr txBox="1"/>
          <p:nvPr>
            <p:custDataLst>
              <p:tags r:id="rId1"/>
            </p:custDataLst>
          </p:nvPr>
        </p:nvSpPr>
        <p:spPr>
          <a:xfrm>
            <a:off x="115570" y="962025"/>
            <a:ext cx="338899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Convergence Analysis</a:t>
            </a:r>
            <a:endParaRPr lang="en-US" altLang="zh-CN" sz="2200" dirty="0">
              <a:solidFill>
                <a:schemeClr val="tx1"/>
              </a:solidFill>
              <a:latin typeface="Segoe UI" panose="020B0502040204020203" charset="0"/>
              <a:cs typeface="Segoe UI" panose="020B0502040204020203" charset="0"/>
              <a:sym typeface="+mn-lt"/>
            </a:endParaRPr>
          </a:p>
        </p:txBody>
      </p:sp>
      <p:pic>
        <p:nvPicPr>
          <p:cNvPr id="2" name="Picture 1"/>
          <p:cNvPicPr>
            <a:picLocks noChangeAspect="1"/>
          </p:cNvPicPr>
          <p:nvPr>
            <p:custDataLst>
              <p:tags r:id="rId2"/>
            </p:custDataLst>
          </p:nvPr>
        </p:nvPicPr>
        <p:blipFill>
          <a:blip r:embed="rId3"/>
          <a:stretch>
            <a:fillRect/>
          </a:stretch>
        </p:blipFill>
        <p:spPr>
          <a:xfrm>
            <a:off x="1214120" y="1550035"/>
            <a:ext cx="9422765" cy="4781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485" y="91827"/>
            <a:ext cx="2582545" cy="614045"/>
          </a:xfrm>
          <a:prstGeom prst="rect">
            <a:avLst/>
          </a:prstGeom>
          <a:noFill/>
        </p:spPr>
        <p:txBody>
          <a:bodyPr wrap="non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lt"/>
              </a:rPr>
              <a:t>Background</a:t>
            </a:r>
            <a:endParaRPr lang="en-US" altLang="zh-CN" sz="3400" dirty="0">
              <a:latin typeface="Segoe UI" panose="020B0502040204020203" charset="0"/>
              <a:cs typeface="Segoe UI" panose="020B0502040204020203" charset="0"/>
              <a:sym typeface="+mn-lt"/>
            </a:endParaRPr>
          </a:p>
        </p:txBody>
      </p:sp>
      <p:sp>
        <p:nvSpPr>
          <p:cNvPr id="2" name="文本框 1"/>
          <p:cNvSpPr txBox="1"/>
          <p:nvPr/>
        </p:nvSpPr>
        <p:spPr>
          <a:xfrm>
            <a:off x="616585" y="1236345"/>
            <a:ext cx="1045210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Data may consist of </a:t>
            </a:r>
            <a:r>
              <a:rPr lang="en-US" altLang="zh-CN" sz="2200" dirty="0">
                <a:solidFill>
                  <a:srgbClr val="FF0000"/>
                </a:solidFill>
                <a:latin typeface="Segoe UI" panose="020B0502040204020203" charset="0"/>
                <a:cs typeface="Segoe UI" panose="020B0502040204020203" charset="0"/>
                <a:sym typeface="+mn-lt"/>
              </a:rPr>
              <a:t>multiple modalities or views</a:t>
            </a:r>
            <a:r>
              <a:rPr lang="en-US" altLang="zh-CN" sz="2200" dirty="0">
                <a:solidFill>
                  <a:schemeClr val="tx1"/>
                </a:solidFill>
                <a:latin typeface="Segoe UI" panose="020B0502040204020203" charset="0"/>
                <a:cs typeface="Segoe UI" panose="020B0502040204020203" charset="0"/>
                <a:sym typeface="+mn-lt"/>
              </a:rPr>
              <a:t>.</a:t>
            </a:r>
            <a:endParaRPr lang="en-US" altLang="zh-CN" sz="2200" dirty="0">
              <a:solidFill>
                <a:schemeClr val="tx1"/>
              </a:solidFill>
              <a:latin typeface="Segoe UI" panose="020B0502040204020203" charset="0"/>
              <a:cs typeface="Segoe UI" panose="020B0502040204020203" charset="0"/>
              <a:sym typeface="+mn-lt"/>
            </a:endParaRPr>
          </a:p>
        </p:txBody>
      </p:sp>
      <p:pic>
        <p:nvPicPr>
          <p:cNvPr id="9" name="Picture 9"/>
          <p:cNvPicPr>
            <a:picLocks noChangeAspect="1"/>
          </p:cNvPicPr>
          <p:nvPr>
            <p:custDataLst>
              <p:tags r:id="rId1"/>
            </p:custDataLst>
          </p:nvPr>
        </p:nvPicPr>
        <p:blipFill>
          <a:blip r:embed="rId2"/>
          <a:stretch>
            <a:fillRect/>
          </a:stretch>
        </p:blipFill>
        <p:spPr>
          <a:xfrm>
            <a:off x="1142365" y="2696210"/>
            <a:ext cx="5709920" cy="2672080"/>
          </a:xfrm>
          <a:prstGeom prst="rect">
            <a:avLst/>
          </a:prstGeom>
          <a:noFill/>
          <a:ln>
            <a:noFill/>
          </a:ln>
        </p:spPr>
      </p:pic>
      <p:sp>
        <p:nvSpPr>
          <p:cNvPr id="4102" name="文本框 11"/>
          <p:cNvSpPr txBox="1"/>
          <p:nvPr>
            <p:custDataLst>
              <p:tags r:id="rId3"/>
            </p:custDataLst>
          </p:nvPr>
        </p:nvSpPr>
        <p:spPr>
          <a:xfrm>
            <a:off x="8521700" y="4164330"/>
            <a:ext cx="1887220" cy="541020"/>
          </a:xfrm>
          <a:prstGeom prst="rect">
            <a:avLst/>
          </a:prstGeom>
          <a:noFill/>
          <a:ln w="9525">
            <a:noFill/>
          </a:ln>
        </p:spPr>
        <p:txBody>
          <a:bodyPr wrap="none">
            <a:noAutofit/>
          </a:bodyPr>
          <a:p>
            <a:pPr eaLnBrk="1" hangingPunct="1"/>
            <a:r>
              <a:rPr lang="zh-CN" altLang="en-US" sz="3600" dirty="0">
                <a:solidFill>
                  <a:schemeClr val="bg1"/>
                </a:solidFill>
                <a:latin typeface="Arial" panose="020B0604020202090204" pitchFamily="34" charset="0"/>
              </a:rPr>
              <a:t>研究目的</a:t>
            </a:r>
            <a:endParaRPr lang="zh-CN" altLang="en-US" sz="3600" dirty="0">
              <a:solidFill>
                <a:schemeClr val="bg1"/>
              </a:solidFill>
              <a:latin typeface="Arial" panose="020B0604020202090204" pitchFamily="34" charset="0"/>
            </a:endParaRPr>
          </a:p>
        </p:txBody>
      </p:sp>
      <p:pic>
        <p:nvPicPr>
          <p:cNvPr id="26" name="图片 25"/>
          <p:cNvPicPr>
            <a:picLocks noChangeAspect="1"/>
          </p:cNvPicPr>
          <p:nvPr>
            <p:custDataLst>
              <p:tags r:id="rId4"/>
            </p:custDataLst>
          </p:nvPr>
        </p:nvPicPr>
        <p:blipFill>
          <a:blip r:embed="rId5"/>
          <a:stretch>
            <a:fillRect/>
          </a:stretch>
        </p:blipFill>
        <p:spPr>
          <a:xfrm>
            <a:off x="8874125" y="1952625"/>
            <a:ext cx="2001520" cy="1597025"/>
          </a:xfrm>
          <a:prstGeom prst="rect">
            <a:avLst/>
          </a:prstGeom>
        </p:spPr>
      </p:pic>
      <p:pic>
        <p:nvPicPr>
          <p:cNvPr id="27" name="图片 26"/>
          <p:cNvPicPr>
            <a:picLocks noChangeAspect="1"/>
          </p:cNvPicPr>
          <p:nvPr>
            <p:custDataLst>
              <p:tags r:id="rId6"/>
            </p:custDataLst>
          </p:nvPr>
        </p:nvPicPr>
        <p:blipFill>
          <a:blip r:embed="rId7"/>
          <a:stretch>
            <a:fillRect/>
          </a:stretch>
        </p:blipFill>
        <p:spPr>
          <a:xfrm>
            <a:off x="8521700" y="4081145"/>
            <a:ext cx="2684145" cy="1602105"/>
          </a:xfrm>
          <a:prstGeom prst="rect">
            <a:avLst/>
          </a:prstGeom>
        </p:spPr>
      </p:pic>
      <p:sp>
        <p:nvSpPr>
          <p:cNvPr id="25" name="文本框 24"/>
          <p:cNvSpPr txBox="1"/>
          <p:nvPr>
            <p:custDataLst>
              <p:tags r:id="rId8"/>
            </p:custDataLst>
          </p:nvPr>
        </p:nvSpPr>
        <p:spPr>
          <a:xfrm>
            <a:off x="8795385" y="4515485"/>
            <a:ext cx="2186940" cy="645160"/>
          </a:xfrm>
          <a:prstGeom prst="rect">
            <a:avLst/>
          </a:prstGeom>
          <a:noFill/>
        </p:spPr>
        <p:txBody>
          <a:bodyPr wrap="square" rtlCol="0" anchor="t">
            <a:spAutoFit/>
          </a:bodyPr>
          <a:p>
            <a:r>
              <a:rPr lang="zh-CN" altLang="en-US"/>
              <a:t>A gentleman is really </a:t>
            </a:r>
            <a:endParaRPr lang="zh-CN" altLang="en-US"/>
          </a:p>
          <a:p>
            <a:r>
              <a:rPr lang="zh-CN" altLang="en-US"/>
              <a:t>playing the piano</a:t>
            </a:r>
            <a:endParaRPr lang="zh-CN" altLang="en-US"/>
          </a:p>
        </p:txBody>
      </p:sp>
      <p:sp>
        <p:nvSpPr>
          <p:cNvPr id="28" name="文本框 27"/>
          <p:cNvSpPr txBox="1"/>
          <p:nvPr>
            <p:custDataLst>
              <p:tags r:id="rId9"/>
            </p:custDataLst>
          </p:nvPr>
        </p:nvSpPr>
        <p:spPr>
          <a:xfrm>
            <a:off x="9333230" y="3549650"/>
            <a:ext cx="106553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latin typeface="Segoe UI" panose="020B0502040204020203" charset="0"/>
                <a:cs typeface="Segoe UI" panose="020B0502040204020203" charset="0"/>
                <a:sym typeface="+mn-lt"/>
              </a:rPr>
              <a:t>Image</a:t>
            </a:r>
            <a:endParaRPr lang="en-US" altLang="zh-CN" sz="2200" dirty="0">
              <a:latin typeface="Segoe UI" panose="020B0502040204020203" charset="0"/>
              <a:cs typeface="Segoe UI" panose="020B0502040204020203" charset="0"/>
              <a:sym typeface="+mn-lt"/>
            </a:endParaRPr>
          </a:p>
        </p:txBody>
      </p:sp>
      <p:sp>
        <p:nvSpPr>
          <p:cNvPr id="29" name="文本框 28"/>
          <p:cNvSpPr txBox="1"/>
          <p:nvPr>
            <p:custDataLst>
              <p:tags r:id="rId10"/>
            </p:custDataLst>
          </p:nvPr>
        </p:nvSpPr>
        <p:spPr>
          <a:xfrm>
            <a:off x="9515475" y="5696585"/>
            <a:ext cx="95567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latin typeface="Segoe UI" panose="020B0502040204020203" charset="0"/>
                <a:cs typeface="Segoe UI" panose="020B0502040204020203" charset="0"/>
                <a:sym typeface="+mn-lt"/>
              </a:rPr>
              <a:t>Text</a:t>
            </a:r>
            <a:endParaRPr lang="en-US" altLang="zh-CN" sz="2200" dirty="0">
              <a:latin typeface="Segoe UI" panose="020B0502040204020203" charset="0"/>
              <a:cs typeface="Segoe UI" panose="020B0502040204020203" charset="0"/>
              <a:sym typeface="+mn-lt"/>
            </a:endParaRPr>
          </a:p>
        </p:txBody>
      </p:sp>
      <p:sp>
        <p:nvSpPr>
          <p:cNvPr id="19" name="Slide Number Placeholder 18"/>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pic>
        <p:nvPicPr>
          <p:cNvPr id="3" name="Picture 2"/>
          <p:cNvPicPr>
            <a:picLocks noChangeAspect="1"/>
          </p:cNvPicPr>
          <p:nvPr>
            <p:custDataLst>
              <p:tags r:id="rId1"/>
            </p:custDataLst>
          </p:nvPr>
        </p:nvPicPr>
        <p:blipFill>
          <a:blip r:embed="rId2"/>
          <a:stretch>
            <a:fillRect/>
          </a:stretch>
        </p:blipFill>
        <p:spPr>
          <a:xfrm>
            <a:off x="1419860" y="1805305"/>
            <a:ext cx="4134485" cy="3281045"/>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6526530" y="1578610"/>
            <a:ext cx="3874135" cy="3491230"/>
          </a:xfrm>
          <a:prstGeom prst="rect">
            <a:avLst/>
          </a:prstGeom>
        </p:spPr>
      </p:pic>
      <p:sp>
        <p:nvSpPr>
          <p:cNvPr id="9" name="文本框 1"/>
          <p:cNvSpPr txBox="1"/>
          <p:nvPr>
            <p:custDataLst>
              <p:tags r:id="rId5"/>
            </p:custDataLst>
          </p:nvPr>
        </p:nvSpPr>
        <p:spPr>
          <a:xfrm>
            <a:off x="115570" y="962025"/>
            <a:ext cx="338899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Convergence Analysis</a:t>
            </a:r>
            <a:endParaRPr lang="en-US" altLang="zh-CN" sz="2200" dirty="0">
              <a:solidFill>
                <a:schemeClr val="tx1"/>
              </a:solidFill>
              <a:latin typeface="Segoe UI" panose="020B0502040204020203" charset="0"/>
              <a:cs typeface="Segoe UI" panose="020B0502040204020203" charset="0"/>
              <a:sym typeface="+mn-lt"/>
            </a:endParaRPr>
          </a:p>
        </p:txBody>
      </p:sp>
      <p:sp>
        <p:nvSpPr>
          <p:cNvPr id="10" name="文本框 1"/>
          <p:cNvSpPr txBox="1"/>
          <p:nvPr>
            <p:custDataLst>
              <p:tags r:id="rId6"/>
            </p:custDataLst>
          </p:nvPr>
        </p:nvSpPr>
        <p:spPr>
          <a:xfrm>
            <a:off x="5964555" y="945515"/>
            <a:ext cx="338899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Parametric Analysis</a:t>
            </a:r>
            <a:endParaRPr lang="en-US" altLang="zh-CN" sz="2200" dirty="0">
              <a:solidFill>
                <a:schemeClr val="tx1"/>
              </a:solidFill>
              <a:latin typeface="Segoe UI" panose="020B0502040204020203" charset="0"/>
              <a:cs typeface="Segoe UI" panose="020B0502040204020203" charset="0"/>
              <a:sym typeface="+mn-lt"/>
            </a:endParaRPr>
          </a:p>
        </p:txBody>
      </p:sp>
      <p:sp>
        <p:nvSpPr>
          <p:cNvPr id="12" name="Slide Number Placeholder 11"/>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16</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5570" y="97790"/>
            <a:ext cx="9911080" cy="614045"/>
          </a:xfrm>
          <a:prstGeom prst="rect">
            <a:avLst/>
          </a:prstGeom>
          <a:noFill/>
        </p:spPr>
        <p:txBody>
          <a:bodyPr wrap="square" rtlCol="0">
            <a:spAutoFit/>
            <a:scene3d>
              <a:camera prst="orthographicFront"/>
              <a:lightRig rig="threePt" dir="t"/>
            </a:scene3d>
            <a:sp3d contourW="12700"/>
          </a:bodyPr>
          <a:p>
            <a:pPr eaLnBrk="1" hangingPunct="1"/>
            <a:r>
              <a:rPr lang="en-US" altLang="zh-CN" sz="3400" dirty="0">
                <a:sym typeface="+mn-ea"/>
              </a:rPr>
              <a:t>Experiments</a:t>
            </a:r>
            <a:endParaRPr lang="en-US" altLang="zh-CN" sz="3400" dirty="0">
              <a:sym typeface="+mn-ea"/>
            </a:endParaRPr>
          </a:p>
        </p:txBody>
      </p:sp>
      <p:pic>
        <p:nvPicPr>
          <p:cNvPr id="6" name="Picture 5"/>
          <p:cNvPicPr>
            <a:picLocks noChangeAspect="1"/>
          </p:cNvPicPr>
          <p:nvPr>
            <p:custDataLst>
              <p:tags r:id="rId1"/>
            </p:custDataLst>
          </p:nvPr>
        </p:nvPicPr>
        <p:blipFill>
          <a:blip r:embed="rId2"/>
          <a:stretch>
            <a:fillRect/>
          </a:stretch>
        </p:blipFill>
        <p:spPr>
          <a:xfrm>
            <a:off x="2981325" y="4083685"/>
            <a:ext cx="6138545" cy="2315845"/>
          </a:xfrm>
          <a:prstGeom prst="rect">
            <a:avLst/>
          </a:prstGeom>
        </p:spPr>
      </p:pic>
      <p:pic>
        <p:nvPicPr>
          <p:cNvPr id="8" name="Picture 7"/>
          <p:cNvPicPr>
            <a:picLocks noChangeAspect="1"/>
          </p:cNvPicPr>
          <p:nvPr>
            <p:custDataLst>
              <p:tags r:id="rId3"/>
            </p:custDataLst>
          </p:nvPr>
        </p:nvPicPr>
        <p:blipFill>
          <a:blip r:embed="rId4"/>
          <a:stretch>
            <a:fillRect/>
          </a:stretch>
        </p:blipFill>
        <p:spPr>
          <a:xfrm>
            <a:off x="2673985" y="1395730"/>
            <a:ext cx="6445885" cy="2049780"/>
          </a:xfrm>
          <a:prstGeom prst="rect">
            <a:avLst/>
          </a:prstGeom>
        </p:spPr>
      </p:pic>
      <p:sp>
        <p:nvSpPr>
          <p:cNvPr id="9" name="文本框 1"/>
          <p:cNvSpPr txBox="1"/>
          <p:nvPr>
            <p:custDataLst>
              <p:tags r:id="rId5"/>
            </p:custDataLst>
          </p:nvPr>
        </p:nvSpPr>
        <p:spPr>
          <a:xfrm>
            <a:off x="115570" y="962025"/>
            <a:ext cx="1210691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a:t>
            </a:r>
            <a:r>
              <a:rPr lang="en-US" altLang="zh-CN" sz="2200" dirty="0">
                <a:latin typeface="Segoe UI" panose="020B0502040204020203" charset="0"/>
                <a:cs typeface="Segoe UI" panose="020B0502040204020203" charset="0"/>
                <a:sym typeface="+mn-ea"/>
              </a:rPr>
              <a:t>Data recovery on noisy MNIST UPS datasets. </a:t>
            </a:r>
            <a:endParaRPr lang="en-US" altLang="zh-CN" sz="2200" dirty="0">
              <a:solidFill>
                <a:schemeClr val="tx1"/>
              </a:solidFill>
              <a:latin typeface="Segoe UI" panose="020B0502040204020203" charset="0"/>
              <a:cs typeface="Segoe UI" panose="020B0502040204020203" charset="0"/>
              <a:sym typeface="+mn-lt"/>
            </a:endParaRPr>
          </a:p>
        </p:txBody>
      </p:sp>
      <p:sp>
        <p:nvSpPr>
          <p:cNvPr id="7" name="文本框 1"/>
          <p:cNvSpPr txBox="1"/>
          <p:nvPr>
            <p:custDataLst>
              <p:tags r:id="rId6"/>
            </p:custDataLst>
          </p:nvPr>
        </p:nvSpPr>
        <p:spPr>
          <a:xfrm>
            <a:off x="242570" y="3533140"/>
            <a:ext cx="12106910"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a:t>
            </a:r>
            <a:r>
              <a:rPr lang="en-US" altLang="zh-CN" sz="2200" dirty="0">
                <a:solidFill>
                  <a:schemeClr val="tx1"/>
                </a:solidFill>
                <a:latin typeface="Segoe UI" panose="020B0502040204020203" charset="0"/>
                <a:cs typeface="Segoe UI" panose="020B0502040204020203" charset="0"/>
                <a:sym typeface="+mn-lt"/>
              </a:rPr>
              <a:t>Ablation study</a:t>
            </a:r>
            <a:endParaRPr lang="en-US" altLang="zh-CN" sz="2200" dirty="0">
              <a:solidFill>
                <a:schemeClr val="tx1"/>
              </a:solidFill>
              <a:latin typeface="Segoe UI" panose="020B0502040204020203" charset="0"/>
              <a:cs typeface="Segoe UI" panose="020B0502040204020203" charset="0"/>
              <a:sym typeface="+mn-lt"/>
            </a:endParaRPr>
          </a:p>
        </p:txBody>
      </p:sp>
      <p:sp>
        <p:nvSpPr>
          <p:cNvPr id="11" name="Slide Number Placeholder 10"/>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17</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任意多边形: 形状 91"/>
          <p:cNvSpPr/>
          <p:nvPr/>
        </p:nvSpPr>
        <p:spPr>
          <a:xfrm>
            <a:off x="10830735" y="145"/>
            <a:ext cx="1361588" cy="1936605"/>
          </a:xfrm>
          <a:custGeom>
            <a:avLst/>
            <a:gdLst>
              <a:gd name="connsiteX0" fmla="*/ 721488 w 1361588"/>
              <a:gd name="connsiteY0" fmla="*/ 0 h 1936605"/>
              <a:gd name="connsiteX1" fmla="*/ 1361588 w 1361588"/>
              <a:gd name="connsiteY1" fmla="*/ 0 h 1936605"/>
              <a:gd name="connsiteX2" fmla="*/ 640100 w 1361588"/>
              <a:gd name="connsiteY2" fmla="*/ 1936605 h 1936605"/>
              <a:gd name="connsiteX3" fmla="*/ 0 w 1361588"/>
              <a:gd name="connsiteY3" fmla="*/ 1936605 h 1936605"/>
            </a:gdLst>
            <a:ahLst/>
            <a:cxnLst>
              <a:cxn ang="0">
                <a:pos x="connsiteX0" y="connsiteY0"/>
              </a:cxn>
              <a:cxn ang="0">
                <a:pos x="connsiteX1" y="connsiteY1"/>
              </a:cxn>
              <a:cxn ang="0">
                <a:pos x="connsiteX2" y="connsiteY2"/>
              </a:cxn>
              <a:cxn ang="0">
                <a:pos x="connsiteX3" y="connsiteY3"/>
              </a:cxn>
            </a:cxnLst>
            <a:rect l="l" t="t" r="r" b="b"/>
            <a:pathLst>
              <a:path w="1361588" h="1936605">
                <a:moveTo>
                  <a:pt x="721488" y="0"/>
                </a:moveTo>
                <a:lnTo>
                  <a:pt x="1361588" y="0"/>
                </a:lnTo>
                <a:lnTo>
                  <a:pt x="640100" y="1936605"/>
                </a:lnTo>
                <a:lnTo>
                  <a:pt x="0" y="1936605"/>
                </a:lnTo>
                <a:close/>
              </a:path>
            </a:pathLst>
          </a:cu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0" name="文本框 19"/>
          <p:cNvSpPr txBox="1"/>
          <p:nvPr/>
        </p:nvSpPr>
        <p:spPr>
          <a:xfrm>
            <a:off x="1346200" y="2655570"/>
            <a:ext cx="10509250" cy="1014730"/>
          </a:xfrm>
          <a:prstGeom prst="rect">
            <a:avLst/>
          </a:prstGeom>
          <a:noFill/>
        </p:spPr>
        <p:txBody>
          <a:bodyPr wrap="square" rtlCol="0">
            <a:spAutoFit/>
          </a:bodyPr>
          <a:p>
            <a:r>
              <a:rPr lang="en-US" altLang="zh-CN" sz="6000">
                <a:solidFill>
                  <a:schemeClr val="bg1"/>
                </a:solidFill>
                <a:sym typeface="+mn-ea"/>
              </a:rPr>
              <a:t>Thanks for your attention!</a:t>
            </a:r>
            <a:endParaRPr lang="en-US" altLang="zh-CN" sz="6000">
              <a:solidFill>
                <a:schemeClr val="bg1"/>
              </a:solidFill>
              <a:sym typeface="+mn-ea"/>
            </a:endParaRPr>
          </a:p>
        </p:txBody>
      </p:sp>
      <p:cxnSp>
        <p:nvCxnSpPr>
          <p:cNvPr id="4" name="直接连接符 3"/>
          <p:cNvCxnSpPr/>
          <p:nvPr/>
        </p:nvCxnSpPr>
        <p:spPr>
          <a:xfrm>
            <a:off x="2837180" y="3787140"/>
            <a:ext cx="6096000" cy="0"/>
          </a:xfrm>
          <a:prstGeom prst="line">
            <a:avLst/>
          </a:prstGeom>
          <a:ln w="19050">
            <a:solidFill>
              <a:srgbClr val="19C0B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9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485" y="91827"/>
            <a:ext cx="2582545" cy="614045"/>
          </a:xfrm>
          <a:prstGeom prst="rect">
            <a:avLst/>
          </a:prstGeom>
          <a:noFill/>
        </p:spPr>
        <p:txBody>
          <a:bodyPr wrap="non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lt"/>
              </a:rPr>
              <a:t>Background</a:t>
            </a:r>
            <a:endParaRPr lang="en-US" altLang="zh-CN" sz="3400" dirty="0">
              <a:latin typeface="Segoe UI" panose="020B0502040204020203" charset="0"/>
              <a:cs typeface="Segoe UI" panose="020B0502040204020203" charset="0"/>
              <a:sym typeface="+mn-lt"/>
            </a:endParaRPr>
          </a:p>
        </p:txBody>
      </p:sp>
      <p:sp>
        <p:nvSpPr>
          <p:cNvPr id="2" name="文本框 1"/>
          <p:cNvSpPr txBox="1"/>
          <p:nvPr/>
        </p:nvSpPr>
        <p:spPr>
          <a:xfrm>
            <a:off x="616585" y="1236345"/>
            <a:ext cx="10365105" cy="83502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Single-view/modal methods </a:t>
            </a:r>
            <a:r>
              <a:rPr lang="en-US" altLang="zh-CN" sz="2200" dirty="0">
                <a:solidFill>
                  <a:srgbClr val="FF0000"/>
                </a:solidFill>
                <a:latin typeface="Segoe UI" panose="020B0502040204020203" charset="0"/>
                <a:cs typeface="Segoe UI" panose="020B0502040204020203" charset="0"/>
                <a:sym typeface="+mn-lt"/>
              </a:rPr>
              <a:t>cannot </a:t>
            </a:r>
            <a:r>
              <a:rPr lang="en-US" altLang="zh-CN" sz="2200" dirty="0">
                <a:solidFill>
                  <a:schemeClr val="tx1"/>
                </a:solidFill>
                <a:latin typeface="Segoe UI" panose="020B0502040204020203" charset="0"/>
                <a:cs typeface="Segoe UI" panose="020B0502040204020203" charset="0"/>
                <a:sym typeface="+mn-lt"/>
              </a:rPr>
              <a:t>utilize the information from multiple    views/modals.</a:t>
            </a:r>
            <a:endParaRPr lang="en-US" altLang="zh-CN" sz="2200" dirty="0">
              <a:solidFill>
                <a:schemeClr val="tx1"/>
              </a:solidFill>
              <a:latin typeface="Segoe UI" panose="020B0502040204020203" charset="0"/>
              <a:cs typeface="Segoe UI" panose="020B0502040204020203" charset="0"/>
              <a:sym typeface="+mn-lt"/>
            </a:endParaRPr>
          </a:p>
        </p:txBody>
      </p:sp>
      <p:sp>
        <p:nvSpPr>
          <p:cNvPr id="9" name="Slide Number Placeholder 8"/>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fld id="{0F0C7B39-4D7E-4E2C-B3E5-BF16B572E60E}"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Text Box 9"/>
          <p:cNvSpPr txBox="1"/>
          <p:nvPr/>
        </p:nvSpPr>
        <p:spPr>
          <a:xfrm>
            <a:off x="9868535" y="5199380"/>
            <a:ext cx="4064000" cy="368300"/>
          </a:xfrm>
          <a:prstGeom prst="rect">
            <a:avLst/>
          </a:prstGeom>
          <a:noFill/>
        </p:spPr>
        <p:txBody>
          <a:bodyPr wrap="square" rtlCol="0">
            <a:spAutoFit/>
          </a:bodyPr>
          <a:p>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485" y="91827"/>
            <a:ext cx="2582545" cy="614045"/>
          </a:xfrm>
          <a:prstGeom prst="rect">
            <a:avLst/>
          </a:prstGeom>
          <a:noFill/>
        </p:spPr>
        <p:txBody>
          <a:bodyPr wrap="non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lt"/>
              </a:rPr>
              <a:t>Background</a:t>
            </a:r>
            <a:endParaRPr lang="en-US" altLang="zh-CN" sz="3400" dirty="0">
              <a:latin typeface="Segoe UI" panose="020B0502040204020203" charset="0"/>
              <a:cs typeface="Segoe UI" panose="020B0502040204020203" charset="0"/>
              <a:sym typeface="+mn-lt"/>
            </a:endParaRPr>
          </a:p>
        </p:txBody>
      </p:sp>
      <p:sp>
        <p:nvSpPr>
          <p:cNvPr id="2" name="文本框 1"/>
          <p:cNvSpPr txBox="1"/>
          <p:nvPr/>
        </p:nvSpPr>
        <p:spPr>
          <a:xfrm>
            <a:off x="616585" y="1236345"/>
            <a:ext cx="10365105" cy="83502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Single-view/modal methods </a:t>
            </a:r>
            <a:r>
              <a:rPr lang="en-US" altLang="zh-CN" sz="2200" dirty="0">
                <a:solidFill>
                  <a:srgbClr val="FF0000"/>
                </a:solidFill>
                <a:latin typeface="Segoe UI" panose="020B0502040204020203" charset="0"/>
                <a:cs typeface="Segoe UI" panose="020B0502040204020203" charset="0"/>
                <a:sym typeface="+mn-lt"/>
              </a:rPr>
              <a:t>cannot </a:t>
            </a:r>
            <a:r>
              <a:rPr lang="en-US" altLang="zh-CN" sz="2200" dirty="0">
                <a:solidFill>
                  <a:schemeClr val="tx1"/>
                </a:solidFill>
                <a:latin typeface="Segoe UI" panose="020B0502040204020203" charset="0"/>
                <a:cs typeface="Segoe UI" panose="020B0502040204020203" charset="0"/>
                <a:sym typeface="+mn-lt"/>
              </a:rPr>
              <a:t>utilize the information from multiple    views/modals.</a:t>
            </a:r>
            <a:endParaRPr lang="en-US" altLang="zh-CN" sz="2200" dirty="0">
              <a:solidFill>
                <a:schemeClr val="tx1"/>
              </a:solidFill>
              <a:latin typeface="Segoe UI" panose="020B0502040204020203" charset="0"/>
              <a:cs typeface="Segoe UI" panose="020B0502040204020203" charset="0"/>
              <a:sym typeface="+mn-lt"/>
            </a:endParaRPr>
          </a:p>
        </p:txBody>
      </p:sp>
      <p:pic>
        <p:nvPicPr>
          <p:cNvPr id="3" name="图片 2"/>
          <p:cNvPicPr>
            <a:picLocks noChangeAspect="1"/>
          </p:cNvPicPr>
          <p:nvPr>
            <p:custDataLst>
              <p:tags r:id="rId1"/>
            </p:custDataLst>
          </p:nvPr>
        </p:nvPicPr>
        <p:blipFill>
          <a:blip r:embed="rId2"/>
          <a:stretch>
            <a:fillRect/>
          </a:stretch>
        </p:blipFill>
        <p:spPr>
          <a:xfrm>
            <a:off x="2658110" y="2419985"/>
            <a:ext cx="3033395" cy="239141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330315" y="2347595"/>
            <a:ext cx="2964180" cy="192468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330315" y="4272280"/>
            <a:ext cx="2964815" cy="494665"/>
          </a:xfrm>
          <a:prstGeom prst="rect">
            <a:avLst/>
          </a:prstGeom>
        </p:spPr>
      </p:pic>
      <p:sp>
        <p:nvSpPr>
          <p:cNvPr id="7" name="文本框 6"/>
          <p:cNvSpPr txBox="1"/>
          <p:nvPr>
            <p:custDataLst>
              <p:tags r:id="rId7"/>
            </p:custDataLst>
          </p:nvPr>
        </p:nvSpPr>
        <p:spPr>
          <a:xfrm>
            <a:off x="2802255" y="4796155"/>
            <a:ext cx="2905760" cy="1004570"/>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1800" dirty="0">
                <a:solidFill>
                  <a:schemeClr val="tx1"/>
                </a:solidFill>
                <a:latin typeface="Times New Roman" panose="02020603050405020304" charset="0"/>
                <a:cs typeface="Times New Roman" panose="02020603050405020304" charset="0"/>
                <a:sym typeface="+mn-lt"/>
              </a:rPr>
              <a:t>With all three-view drawing, theobjects can be completely modeled.</a:t>
            </a:r>
            <a:endParaRPr lang="en-US" altLang="zh-CN" sz="1800" dirty="0">
              <a:solidFill>
                <a:schemeClr val="tx1"/>
              </a:solidFill>
              <a:latin typeface="Times New Roman" panose="02020603050405020304" charset="0"/>
              <a:cs typeface="Times New Roman" panose="02020603050405020304" charset="0"/>
              <a:sym typeface="+mn-lt"/>
            </a:endParaRPr>
          </a:p>
        </p:txBody>
      </p:sp>
      <p:sp>
        <p:nvSpPr>
          <p:cNvPr id="17" name="文本框 16"/>
          <p:cNvSpPr txBox="1"/>
          <p:nvPr>
            <p:custDataLst>
              <p:tags r:id="rId8"/>
            </p:custDataLst>
          </p:nvPr>
        </p:nvSpPr>
        <p:spPr>
          <a:xfrm>
            <a:off x="5970270" y="4796155"/>
            <a:ext cx="4032885" cy="1004570"/>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1800" dirty="0">
                <a:solidFill>
                  <a:schemeClr val="tx1"/>
                </a:solidFill>
                <a:latin typeface="Times New Roman" panose="02020603050405020304" charset="0"/>
                <a:cs typeface="Times New Roman" panose="02020603050405020304" charset="0"/>
                <a:sym typeface="+mn-lt"/>
              </a:rPr>
              <a:t>By combing the video and the audio,we can understand what are theytalking and who is/are talking now.</a:t>
            </a:r>
            <a:endParaRPr lang="en-US" altLang="zh-CN" sz="1800" dirty="0">
              <a:solidFill>
                <a:schemeClr val="tx1"/>
              </a:solidFill>
              <a:latin typeface="Times New Roman" panose="02020603050405020304" charset="0"/>
              <a:cs typeface="Times New Roman" panose="02020603050405020304" charset="0"/>
              <a:sym typeface="+mn-lt"/>
            </a:endParaRPr>
          </a:p>
        </p:txBody>
      </p:sp>
      <p:sp>
        <p:nvSpPr>
          <p:cNvPr id="10" name="Slide Number Placeholder 9"/>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2</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485" y="91827"/>
            <a:ext cx="2582545" cy="614045"/>
          </a:xfrm>
          <a:prstGeom prst="rect">
            <a:avLst/>
          </a:prstGeom>
          <a:noFill/>
        </p:spPr>
        <p:txBody>
          <a:bodyPr wrap="non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lt"/>
              </a:rPr>
              <a:t>Background</a:t>
            </a:r>
            <a:endParaRPr lang="en-US" altLang="zh-CN" sz="3400" dirty="0">
              <a:latin typeface="Segoe UI" panose="020B0502040204020203" charset="0"/>
              <a:cs typeface="Segoe UI" panose="020B0502040204020203" charset="0"/>
              <a:sym typeface="+mn-lt"/>
            </a:endParaRPr>
          </a:p>
        </p:txBody>
      </p:sp>
      <p:sp>
        <p:nvSpPr>
          <p:cNvPr id="2" name="文本框 1"/>
          <p:cNvSpPr txBox="1"/>
          <p:nvPr/>
        </p:nvSpPr>
        <p:spPr>
          <a:xfrm>
            <a:off x="616585" y="1236345"/>
            <a:ext cx="10365105" cy="83502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Single-view/modal methods </a:t>
            </a:r>
            <a:r>
              <a:rPr lang="en-US" altLang="zh-CN" sz="2200" dirty="0">
                <a:solidFill>
                  <a:srgbClr val="FF0000"/>
                </a:solidFill>
                <a:latin typeface="Segoe UI" panose="020B0502040204020203" charset="0"/>
                <a:cs typeface="Segoe UI" panose="020B0502040204020203" charset="0"/>
                <a:sym typeface="+mn-lt"/>
              </a:rPr>
              <a:t>cannot </a:t>
            </a:r>
            <a:r>
              <a:rPr lang="en-US" altLang="zh-CN" sz="2200" dirty="0">
                <a:solidFill>
                  <a:schemeClr val="tx1"/>
                </a:solidFill>
                <a:latin typeface="Segoe UI" panose="020B0502040204020203" charset="0"/>
                <a:cs typeface="Segoe UI" panose="020B0502040204020203" charset="0"/>
                <a:sym typeface="+mn-lt"/>
              </a:rPr>
              <a:t>utilize the information from multiple    views/modals.</a:t>
            </a:r>
            <a:endParaRPr lang="en-US" altLang="zh-CN" sz="2200" dirty="0">
              <a:solidFill>
                <a:schemeClr val="tx1"/>
              </a:solidFill>
              <a:latin typeface="Segoe UI" panose="020B0502040204020203" charset="0"/>
              <a:cs typeface="Segoe UI" panose="020B0502040204020203" charset="0"/>
              <a:sym typeface="+mn-lt"/>
            </a:endParaRPr>
          </a:p>
        </p:txBody>
      </p:sp>
      <p:pic>
        <p:nvPicPr>
          <p:cNvPr id="3" name="图片 2"/>
          <p:cNvPicPr>
            <a:picLocks noChangeAspect="1"/>
          </p:cNvPicPr>
          <p:nvPr>
            <p:custDataLst>
              <p:tags r:id="rId1"/>
            </p:custDataLst>
          </p:nvPr>
        </p:nvPicPr>
        <p:blipFill>
          <a:blip r:embed="rId2"/>
          <a:stretch>
            <a:fillRect/>
          </a:stretch>
        </p:blipFill>
        <p:spPr>
          <a:xfrm>
            <a:off x="2658110" y="2419985"/>
            <a:ext cx="3033395" cy="239141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330315" y="2347595"/>
            <a:ext cx="2964180" cy="192468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6330315" y="4272280"/>
            <a:ext cx="2964815" cy="494665"/>
          </a:xfrm>
          <a:prstGeom prst="rect">
            <a:avLst/>
          </a:prstGeom>
        </p:spPr>
      </p:pic>
      <p:sp>
        <p:nvSpPr>
          <p:cNvPr id="7" name="文本框 6"/>
          <p:cNvSpPr txBox="1"/>
          <p:nvPr>
            <p:custDataLst>
              <p:tags r:id="rId7"/>
            </p:custDataLst>
          </p:nvPr>
        </p:nvSpPr>
        <p:spPr>
          <a:xfrm>
            <a:off x="2802255" y="4796155"/>
            <a:ext cx="2905760" cy="1004570"/>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1800" dirty="0">
                <a:solidFill>
                  <a:schemeClr val="tx1"/>
                </a:solidFill>
                <a:latin typeface="Times New Roman" panose="02020603050405020304" charset="0"/>
                <a:cs typeface="Times New Roman" panose="02020603050405020304" charset="0"/>
                <a:sym typeface="+mn-lt"/>
              </a:rPr>
              <a:t>With all three-view drawing, theobjects can be completely modeled.</a:t>
            </a:r>
            <a:endParaRPr lang="en-US" altLang="zh-CN" sz="1800" dirty="0">
              <a:solidFill>
                <a:schemeClr val="tx1"/>
              </a:solidFill>
              <a:latin typeface="Times New Roman" panose="02020603050405020304" charset="0"/>
              <a:cs typeface="Times New Roman" panose="02020603050405020304" charset="0"/>
              <a:sym typeface="+mn-lt"/>
            </a:endParaRPr>
          </a:p>
        </p:txBody>
      </p:sp>
      <p:sp>
        <p:nvSpPr>
          <p:cNvPr id="17" name="文本框 16"/>
          <p:cNvSpPr txBox="1"/>
          <p:nvPr>
            <p:custDataLst>
              <p:tags r:id="rId8"/>
            </p:custDataLst>
          </p:nvPr>
        </p:nvSpPr>
        <p:spPr>
          <a:xfrm>
            <a:off x="5970270" y="4796155"/>
            <a:ext cx="4032885" cy="1004570"/>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1800" dirty="0">
                <a:solidFill>
                  <a:schemeClr val="tx1"/>
                </a:solidFill>
                <a:latin typeface="Times New Roman" panose="02020603050405020304" charset="0"/>
                <a:cs typeface="Times New Roman" panose="02020603050405020304" charset="0"/>
                <a:sym typeface="+mn-lt"/>
              </a:rPr>
              <a:t>By combing the video and the audio,we can understand what are theytalking and who is/are talking now.</a:t>
            </a:r>
            <a:endParaRPr lang="en-US" altLang="zh-CN" sz="1800" dirty="0">
              <a:solidFill>
                <a:schemeClr val="tx1"/>
              </a:solidFill>
              <a:latin typeface="Times New Roman" panose="02020603050405020304" charset="0"/>
              <a:cs typeface="Times New Roman" panose="02020603050405020304" charset="0"/>
              <a:sym typeface="+mn-lt"/>
            </a:endParaRPr>
          </a:p>
        </p:txBody>
      </p:sp>
      <p:sp>
        <p:nvSpPr>
          <p:cNvPr id="6" name="文本框 17"/>
          <p:cNvSpPr txBox="1"/>
          <p:nvPr>
            <p:custDataLst>
              <p:tags r:id="rId9"/>
            </p:custDataLst>
          </p:nvPr>
        </p:nvSpPr>
        <p:spPr>
          <a:xfrm>
            <a:off x="748665" y="5945505"/>
            <a:ext cx="10901045" cy="700405"/>
          </a:xfrm>
          <a:prstGeom prst="rect">
            <a:avLst/>
          </a:prstGeom>
          <a:noFill/>
        </p:spPr>
        <p:txBody>
          <a:bodyPr wrap="square" rtlCol="0" anchor="t">
            <a:spAutoFit/>
          </a:bodyPr>
          <a:p>
            <a:pPr algn="l">
              <a:lnSpc>
                <a:spcPct val="110000"/>
              </a:lnSpc>
            </a:pPr>
            <a:r>
              <a:rPr lang="zh-CN" altLang="en-US">
                <a:latin typeface="微软雅黑" panose="020B0503020204020204" charset="-122"/>
                <a:ea typeface="微软雅黑" panose="020B0503020204020204" charset="-122"/>
                <a:sym typeface="+mn-ea"/>
              </a:rPr>
              <a:t>●</a:t>
            </a:r>
            <a:r>
              <a:rPr lang="en-US" altLang="zh-CN" dirty="0">
                <a:solidFill>
                  <a:srgbClr val="FF0000"/>
                </a:solidFill>
                <a:latin typeface="Segoe UI" panose="020B0502040204020203" charset="0"/>
                <a:cs typeface="Segoe UI" panose="020B0502040204020203" charset="0"/>
                <a:sym typeface="+mn-ea"/>
              </a:rPr>
              <a:t>Thus it is highly expected to develop the multi-view/modals analysis methods, esp, unsupervised ones.</a:t>
            </a:r>
            <a:endParaRPr lang="zh-CN" altLang="en-US"/>
          </a:p>
        </p:txBody>
      </p:sp>
      <p:sp>
        <p:nvSpPr>
          <p:cNvPr id="11" name="Slide Number Placeholder 10"/>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2</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765" y="50165"/>
            <a:ext cx="6516370" cy="706755"/>
          </a:xfrm>
          <a:prstGeom prst="rect">
            <a:avLst/>
          </a:prstGeom>
          <a:noFill/>
        </p:spPr>
        <p:txBody>
          <a:bodyPr wrap="square" rtlCol="0">
            <a:spAutoFit/>
            <a:scene3d>
              <a:camera prst="orthographicFront"/>
              <a:lightRig rig="threePt" dir="t"/>
            </a:scene3d>
            <a:sp3d contourW="12700"/>
          </a:bodyPr>
          <a:p>
            <a:pPr algn="l"/>
            <a:r>
              <a:rPr lang="zh-CN" altLang="en-US" sz="4000" dirty="0">
                <a:solidFill>
                  <a:schemeClr val="tx1"/>
                </a:solidFill>
                <a:latin typeface="Leelawadee" panose="020B0502040204020203" charset="0"/>
                <a:cs typeface="Leelawadee" panose="020B0502040204020203" charset="0"/>
                <a:sym typeface="+mn-lt"/>
              </a:rPr>
              <a:t> </a:t>
            </a:r>
            <a:r>
              <a:rPr lang="en-US" altLang="zh-CN" sz="3400" dirty="0">
                <a:latin typeface="Segoe UI" panose="020B0502040204020203" charset="0"/>
                <a:cs typeface="Segoe UI" panose="020B0502040204020203" charset="0"/>
                <a:sym typeface="+mn-ea"/>
              </a:rPr>
              <a:t>Observations &amp; Motivation</a:t>
            </a:r>
            <a:endParaRPr lang="zh-CN" altLang="en-US" sz="3200" b="1" dirty="0">
              <a:solidFill>
                <a:srgbClr val="002060"/>
              </a:solidFill>
              <a:latin typeface="Segoe UI" panose="020B0502040204020203" charset="0"/>
              <a:cs typeface="Segoe UI" panose="020B0502040204020203" charset="0"/>
              <a:sym typeface="+mn-lt"/>
            </a:endParaRPr>
          </a:p>
        </p:txBody>
      </p:sp>
      <p:sp>
        <p:nvSpPr>
          <p:cNvPr id="10" name="文本框 9"/>
          <p:cNvSpPr txBox="1"/>
          <p:nvPr/>
        </p:nvSpPr>
        <p:spPr>
          <a:xfrm>
            <a:off x="381000" y="1072515"/>
            <a:ext cx="11430000" cy="395605"/>
          </a:xfrm>
          <a:prstGeom prst="rect">
            <a:avLst/>
          </a:prstGeom>
          <a:noFill/>
        </p:spPr>
        <p:txBody>
          <a:bodyPr wrap="square" rtlCol="0" anchor="t">
            <a:spAutoFit/>
          </a:bodyPr>
          <a:p>
            <a:pPr algn="l">
              <a:lnSpc>
                <a:spcPct val="110000"/>
              </a:lnSpc>
            </a:pPr>
            <a:r>
              <a:rPr lang="en-US" altLang="zh-CN" dirty="0">
                <a:latin typeface="Segoe UI" panose="020B0502040204020203" charset="0"/>
                <a:cs typeface="Segoe UI" panose="020B0502040204020203" charset="0"/>
                <a:sym typeface="+mn-lt"/>
              </a:rPr>
              <a:t>- </a:t>
            </a:r>
            <a:r>
              <a:rPr lang="en-US" altLang="zh-CN" dirty="0">
                <a:latin typeface="Segoe UI" panose="020B0502040204020203" charset="0"/>
                <a:cs typeface="Segoe UI" panose="020B0502040204020203" charset="0"/>
                <a:sym typeface="+mn-lt"/>
              </a:rPr>
              <a:t>Multi-view Learning</a:t>
            </a:r>
            <a:endParaRPr lang="zh-CN" altLang="en-US"/>
          </a:p>
        </p:txBody>
      </p:sp>
      <p:pic>
        <p:nvPicPr>
          <p:cNvPr id="2" name="图片 1"/>
          <p:cNvPicPr>
            <a:picLocks noChangeAspect="1"/>
          </p:cNvPicPr>
          <p:nvPr/>
        </p:nvPicPr>
        <p:blipFill>
          <a:blip r:embed="rId1"/>
          <a:stretch>
            <a:fillRect/>
          </a:stretch>
        </p:blipFill>
        <p:spPr>
          <a:xfrm>
            <a:off x="1134745" y="1387475"/>
            <a:ext cx="9579610" cy="3921760"/>
          </a:xfrm>
          <a:prstGeom prst="rect">
            <a:avLst/>
          </a:prstGeom>
        </p:spPr>
      </p:pic>
      <p:sp>
        <p:nvSpPr>
          <p:cNvPr id="6" name="Slide Number Placeholder 5"/>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3</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51765" y="50165"/>
            <a:ext cx="6516370" cy="706755"/>
          </a:xfrm>
          <a:prstGeom prst="rect">
            <a:avLst/>
          </a:prstGeom>
          <a:noFill/>
        </p:spPr>
        <p:txBody>
          <a:bodyPr wrap="square" rtlCol="0">
            <a:spAutoFit/>
            <a:scene3d>
              <a:camera prst="orthographicFront"/>
              <a:lightRig rig="threePt" dir="t"/>
            </a:scene3d>
            <a:sp3d contourW="12700"/>
          </a:bodyPr>
          <a:p>
            <a:pPr algn="l"/>
            <a:r>
              <a:rPr lang="zh-CN" altLang="en-US" sz="4000" dirty="0">
                <a:solidFill>
                  <a:schemeClr val="tx1"/>
                </a:solidFill>
                <a:latin typeface="Leelawadee" panose="020B0502040204020203" charset="0"/>
                <a:cs typeface="Leelawadee" panose="020B0502040204020203" charset="0"/>
                <a:sym typeface="+mn-lt"/>
              </a:rPr>
              <a:t> </a:t>
            </a:r>
            <a:r>
              <a:rPr lang="en-US" altLang="zh-CN" sz="3400" dirty="0">
                <a:latin typeface="Segoe UI" panose="020B0502040204020203" charset="0"/>
                <a:cs typeface="Segoe UI" panose="020B0502040204020203" charset="0"/>
                <a:sym typeface="+mn-ea"/>
              </a:rPr>
              <a:t>Observations &amp; Motivation</a:t>
            </a:r>
            <a:endParaRPr lang="zh-CN" altLang="en-US" sz="3200" b="1" dirty="0">
              <a:solidFill>
                <a:srgbClr val="002060"/>
              </a:solidFill>
              <a:latin typeface="Segoe UI" panose="020B0502040204020203" charset="0"/>
              <a:cs typeface="Segoe UI" panose="020B0502040204020203" charset="0"/>
              <a:sym typeface="+mn-lt"/>
            </a:endParaRPr>
          </a:p>
        </p:txBody>
      </p:sp>
      <p:sp>
        <p:nvSpPr>
          <p:cNvPr id="10" name="文本框 9"/>
          <p:cNvSpPr txBox="1"/>
          <p:nvPr/>
        </p:nvSpPr>
        <p:spPr>
          <a:xfrm>
            <a:off x="381000" y="1072515"/>
            <a:ext cx="11430000" cy="395605"/>
          </a:xfrm>
          <a:prstGeom prst="rect">
            <a:avLst/>
          </a:prstGeom>
          <a:noFill/>
        </p:spPr>
        <p:txBody>
          <a:bodyPr wrap="square" rtlCol="0" anchor="t">
            <a:spAutoFit/>
          </a:bodyPr>
          <a:p>
            <a:pPr algn="l">
              <a:lnSpc>
                <a:spcPct val="110000"/>
              </a:lnSpc>
            </a:pPr>
            <a:r>
              <a:rPr lang="en-US" altLang="zh-CN" dirty="0">
                <a:latin typeface="Segoe UI" panose="020B0502040204020203" charset="0"/>
                <a:cs typeface="Segoe UI" panose="020B0502040204020203" charset="0"/>
                <a:sym typeface="+mn-lt"/>
              </a:rPr>
              <a:t>- </a:t>
            </a:r>
            <a:r>
              <a:rPr lang="en-US" altLang="zh-CN" dirty="0">
                <a:latin typeface="Segoe UI" panose="020B0502040204020203" charset="0"/>
                <a:cs typeface="Segoe UI" panose="020B0502040204020203" charset="0"/>
                <a:sym typeface="+mn-lt"/>
              </a:rPr>
              <a:t>Multi-view Learning</a:t>
            </a:r>
            <a:endParaRPr lang="zh-CN" altLang="en-US"/>
          </a:p>
        </p:txBody>
      </p:sp>
      <p:sp>
        <p:nvSpPr>
          <p:cNvPr id="18" name="文本框 17"/>
          <p:cNvSpPr txBox="1"/>
          <p:nvPr/>
        </p:nvSpPr>
        <p:spPr>
          <a:xfrm>
            <a:off x="645160" y="5300345"/>
            <a:ext cx="10901045" cy="700405"/>
          </a:xfrm>
          <a:prstGeom prst="rect">
            <a:avLst/>
          </a:prstGeom>
          <a:noFill/>
        </p:spPr>
        <p:txBody>
          <a:bodyPr wrap="square" rtlCol="0" anchor="t">
            <a:spAutoFit/>
          </a:bodyPr>
          <a:p>
            <a:pPr algn="l">
              <a:lnSpc>
                <a:spcPct val="110000"/>
              </a:lnSpc>
            </a:pPr>
            <a:r>
              <a:rPr lang="zh-CN" altLang="en-US">
                <a:latin typeface="微软雅黑" panose="020B0503020204020204" charset="-122"/>
                <a:ea typeface="微软雅黑" panose="020B0503020204020204" charset="-122"/>
                <a:sym typeface="+mn-ea"/>
              </a:rPr>
              <a:t>●</a:t>
            </a:r>
            <a:r>
              <a:rPr lang="en-US" altLang="zh-CN" dirty="0">
                <a:solidFill>
                  <a:srgbClr val="FF0000"/>
                </a:solidFill>
                <a:latin typeface="Segoe UI" panose="020B0502040204020203" charset="0"/>
                <a:cs typeface="Segoe UI" panose="020B0502040204020203" charset="0"/>
                <a:sym typeface="+mn-ea"/>
              </a:rPr>
              <a:t>Either of JR and CR explicitly use cross-view consistency which implicitly satisfies:Completeness of data</a:t>
            </a:r>
            <a:endParaRPr lang="en-US" altLang="zh-CN" dirty="0">
              <a:solidFill>
                <a:srgbClr val="FF0000"/>
              </a:solidFill>
              <a:latin typeface="Segoe UI" panose="020B0502040204020203" charset="0"/>
              <a:cs typeface="Segoe UI" panose="020B0502040204020203" charset="0"/>
              <a:sym typeface="+mn-ea"/>
            </a:endParaRPr>
          </a:p>
        </p:txBody>
      </p:sp>
      <p:pic>
        <p:nvPicPr>
          <p:cNvPr id="2" name="图片 1"/>
          <p:cNvPicPr>
            <a:picLocks noChangeAspect="1"/>
          </p:cNvPicPr>
          <p:nvPr/>
        </p:nvPicPr>
        <p:blipFill>
          <a:blip r:embed="rId1"/>
          <a:stretch>
            <a:fillRect/>
          </a:stretch>
        </p:blipFill>
        <p:spPr>
          <a:xfrm>
            <a:off x="1134745" y="1387475"/>
            <a:ext cx="9579610" cy="3921760"/>
          </a:xfrm>
          <a:prstGeom prst="rect">
            <a:avLst/>
          </a:prstGeom>
        </p:spPr>
      </p:pic>
      <p:sp>
        <p:nvSpPr>
          <p:cNvPr id="4" name="Slide Number Placeholder 3"/>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3</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81000" y="1072515"/>
            <a:ext cx="11430000" cy="700405"/>
          </a:xfrm>
          <a:prstGeom prst="rect">
            <a:avLst/>
          </a:prstGeom>
          <a:noFill/>
        </p:spPr>
        <p:txBody>
          <a:bodyPr wrap="square" rtlCol="0" anchor="t">
            <a:spAutoFit/>
          </a:bodyPr>
          <a:p>
            <a:pPr algn="l">
              <a:lnSpc>
                <a:spcPct val="110000"/>
              </a:lnSpc>
            </a:pPr>
            <a:r>
              <a:rPr lang="en-US" altLang="zh-CN" dirty="0">
                <a:latin typeface="Segoe UI" panose="020B0502040204020203" charset="0"/>
                <a:cs typeface="Segoe UI" panose="020B0502040204020203" charset="0"/>
                <a:sym typeface="+mn-lt"/>
              </a:rPr>
              <a:t>- </a:t>
            </a:r>
            <a:r>
              <a:rPr lang="en-US" altLang="zh-CN" dirty="0">
                <a:latin typeface="Segoe UI" panose="020B0502040204020203" charset="0"/>
                <a:cs typeface="Segoe UI" panose="020B0502040204020203" charset="0"/>
                <a:sym typeface="+mn-lt"/>
              </a:rPr>
              <a:t>Completeness of data</a:t>
            </a:r>
            <a:endParaRPr lang="en-US" altLang="zh-CN" dirty="0">
              <a:latin typeface="Segoe UI" panose="020B0502040204020203" charset="0"/>
              <a:cs typeface="Segoe UI" panose="020B0502040204020203" charset="0"/>
              <a:sym typeface="+mn-lt"/>
            </a:endParaRPr>
          </a:p>
          <a:p>
            <a:pPr algn="l">
              <a:lnSpc>
                <a:spcPct val="110000"/>
              </a:lnSpc>
            </a:pPr>
            <a:r>
              <a:rPr lang="en-US" altLang="zh-CN"/>
              <a:t>- </a:t>
            </a:r>
            <a:r>
              <a:rPr lang="en-US" altLang="zh-CN" dirty="0">
                <a:latin typeface="Segoe UI" panose="020B0502040204020203" charset="0"/>
                <a:cs typeface="Segoe UI" panose="020B0502040204020203" charset="0"/>
                <a:sym typeface="+mn-lt"/>
              </a:rPr>
              <a:t>It requires that all examples appear in all views</a:t>
            </a:r>
            <a:endParaRPr lang="en-US" altLang="zh-CN"/>
          </a:p>
        </p:txBody>
      </p:sp>
      <p:pic>
        <p:nvPicPr>
          <p:cNvPr id="8" name="图片 7"/>
          <p:cNvPicPr>
            <a:picLocks noChangeAspect="1"/>
          </p:cNvPicPr>
          <p:nvPr/>
        </p:nvPicPr>
        <p:blipFill>
          <a:blip r:embed="rId1"/>
          <a:stretch>
            <a:fillRect/>
          </a:stretch>
        </p:blipFill>
        <p:spPr>
          <a:xfrm>
            <a:off x="953135" y="2008505"/>
            <a:ext cx="4697095" cy="2908935"/>
          </a:xfrm>
          <a:prstGeom prst="rect">
            <a:avLst/>
          </a:prstGeom>
        </p:spPr>
      </p:pic>
      <p:pic>
        <p:nvPicPr>
          <p:cNvPr id="9" name="图片 8"/>
          <p:cNvPicPr>
            <a:picLocks noChangeAspect="1"/>
          </p:cNvPicPr>
          <p:nvPr/>
        </p:nvPicPr>
        <p:blipFill>
          <a:blip r:embed="rId2"/>
          <a:stretch>
            <a:fillRect/>
          </a:stretch>
        </p:blipFill>
        <p:spPr>
          <a:xfrm>
            <a:off x="5650230" y="2008505"/>
            <a:ext cx="4037330" cy="2756535"/>
          </a:xfrm>
          <a:prstGeom prst="rect">
            <a:avLst/>
          </a:prstGeom>
        </p:spPr>
      </p:pic>
      <p:sp>
        <p:nvSpPr>
          <p:cNvPr id="3" name="文本框 2"/>
          <p:cNvSpPr txBox="1"/>
          <p:nvPr/>
        </p:nvSpPr>
        <p:spPr>
          <a:xfrm>
            <a:off x="573405" y="5192395"/>
            <a:ext cx="10919460" cy="700405"/>
          </a:xfrm>
          <a:prstGeom prst="rect">
            <a:avLst/>
          </a:prstGeom>
          <a:noFill/>
        </p:spPr>
        <p:txBody>
          <a:bodyPr wrap="none" rtlCol="0" anchor="t">
            <a:spAutoFit/>
          </a:bodyPr>
          <a:p>
            <a:pPr algn="l">
              <a:lnSpc>
                <a:spcPct val="110000"/>
              </a:lnSpc>
            </a:pPr>
            <a:r>
              <a:rPr lang="en-US" altLang="zh-CN" dirty="0">
                <a:latin typeface="Segoe UI" panose="020B0502040204020203" charset="0"/>
                <a:cs typeface="Segoe UI" panose="020B0502040204020203" charset="0"/>
                <a:sym typeface="+mn-lt"/>
              </a:rPr>
              <a:t>- </a:t>
            </a:r>
            <a:r>
              <a:rPr lang="en-US" altLang="zh-CN" dirty="0">
                <a:solidFill>
                  <a:srgbClr val="FF0000"/>
                </a:solidFill>
                <a:latin typeface="Segoe UI" panose="020B0502040204020203" charset="0"/>
                <a:cs typeface="Segoe UI" panose="020B0502040204020203" charset="0"/>
                <a:sym typeface="+mn-lt"/>
              </a:rPr>
              <a:t>Multi-view clustering</a:t>
            </a:r>
            <a:r>
              <a:rPr lang="en-US" altLang="zh-CN" dirty="0">
                <a:latin typeface="Segoe UI" panose="020B0502040204020203" charset="0"/>
                <a:cs typeface="Segoe UI" panose="020B0502040204020203" charset="0"/>
                <a:sym typeface="+mn-lt"/>
              </a:rPr>
              <a:t> is attracting more and more attention as an important method for multi-view</a:t>
            </a:r>
            <a:endParaRPr lang="en-US" altLang="zh-CN" dirty="0">
              <a:latin typeface="Segoe UI" panose="020B0502040204020203" charset="0"/>
              <a:cs typeface="Segoe UI" panose="020B0502040204020203" charset="0"/>
              <a:sym typeface="+mn-lt"/>
            </a:endParaRPr>
          </a:p>
          <a:p>
            <a:pPr algn="l">
              <a:lnSpc>
                <a:spcPct val="110000"/>
              </a:lnSpc>
            </a:pPr>
            <a:r>
              <a:rPr lang="en-US" altLang="zh-CN" dirty="0">
                <a:latin typeface="Segoe UI" panose="020B0502040204020203" charset="0"/>
                <a:cs typeface="Segoe UI" panose="020B0502040204020203" charset="0"/>
                <a:sym typeface="+mn-lt"/>
              </a:rPr>
              <a:t> problems.</a:t>
            </a:r>
            <a:endParaRPr lang="zh-CN" altLang="en-US"/>
          </a:p>
        </p:txBody>
      </p:sp>
      <p:sp>
        <p:nvSpPr>
          <p:cNvPr id="2" name="文本框 4"/>
          <p:cNvSpPr txBox="1"/>
          <p:nvPr>
            <p:custDataLst>
              <p:tags r:id="rId3"/>
            </p:custDataLst>
          </p:nvPr>
        </p:nvSpPr>
        <p:spPr>
          <a:xfrm>
            <a:off x="151765" y="116205"/>
            <a:ext cx="6516370" cy="614045"/>
          </a:xfrm>
          <a:prstGeom prst="rect">
            <a:avLst/>
          </a:prstGeom>
          <a:noFill/>
        </p:spPr>
        <p:txBody>
          <a:bodyPr wrap="squar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ea"/>
              </a:rPr>
              <a:t>Background</a:t>
            </a:r>
            <a:endParaRPr lang="en-US" altLang="zh-CN" sz="3400" dirty="0">
              <a:latin typeface="Segoe UI" panose="020B0502040204020203" charset="0"/>
              <a:cs typeface="Segoe UI" panose="020B0502040204020203" charset="0"/>
              <a:sym typeface="+mn-ea"/>
            </a:endParaRPr>
          </a:p>
        </p:txBody>
      </p:sp>
      <p:sp>
        <p:nvSpPr>
          <p:cNvPr id="6" name="Slide Number Placeholder 5"/>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4</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2545" y="836930"/>
            <a:ext cx="12107545" cy="0"/>
          </a:xfrm>
          <a:prstGeom prst="line">
            <a:avLst/>
          </a:prstGeom>
          <a:ln w="38100" cmpd="sng">
            <a:solidFill>
              <a:srgbClr val="202020"/>
            </a:solidFill>
          </a:ln>
        </p:spPr>
        <p:style>
          <a:lnRef idx="1">
            <a:schemeClr val="accent1"/>
          </a:lnRef>
          <a:fillRef idx="0">
            <a:schemeClr val="accent1"/>
          </a:fillRef>
          <a:effectRef idx="0">
            <a:schemeClr val="accent1"/>
          </a:effectRef>
          <a:fontRef idx="minor">
            <a:schemeClr val="tx1"/>
          </a:fontRef>
        </p:style>
      </p:cxnSp>
      <p:sp>
        <p:nvSpPr>
          <p:cNvPr id="2" name="文本框 4"/>
          <p:cNvSpPr txBox="1"/>
          <p:nvPr>
            <p:custDataLst>
              <p:tags r:id="rId1"/>
            </p:custDataLst>
          </p:nvPr>
        </p:nvSpPr>
        <p:spPr>
          <a:xfrm>
            <a:off x="151765" y="116205"/>
            <a:ext cx="8412480" cy="614045"/>
          </a:xfrm>
          <a:prstGeom prst="rect">
            <a:avLst/>
          </a:prstGeom>
          <a:noFill/>
        </p:spPr>
        <p:txBody>
          <a:bodyPr wrap="square" rtlCol="0">
            <a:spAutoFit/>
            <a:scene3d>
              <a:camera prst="orthographicFront"/>
              <a:lightRig rig="threePt" dir="t"/>
            </a:scene3d>
            <a:sp3d contourW="12700"/>
          </a:bodyPr>
          <a:p>
            <a:pPr algn="l"/>
            <a:r>
              <a:rPr lang="en-US" altLang="zh-CN" sz="3400" dirty="0">
                <a:latin typeface="Segoe UI" panose="020B0502040204020203" charset="0"/>
                <a:cs typeface="Segoe UI" panose="020B0502040204020203" charset="0"/>
                <a:sym typeface="+mn-ea"/>
              </a:rPr>
              <a:t>Challenges of Multi-View Clustering</a:t>
            </a:r>
            <a:endParaRPr lang="en-US" altLang="zh-CN" sz="3400" dirty="0">
              <a:latin typeface="Segoe UI" panose="020B0502040204020203" charset="0"/>
              <a:cs typeface="Segoe UI" panose="020B0502040204020203" charset="0"/>
              <a:sym typeface="+mn-ea"/>
            </a:endParaRPr>
          </a:p>
        </p:txBody>
      </p:sp>
      <p:sp>
        <p:nvSpPr>
          <p:cNvPr id="6" name="文本框 1"/>
          <p:cNvSpPr txBox="1"/>
          <p:nvPr>
            <p:custDataLst>
              <p:tags r:id="rId2"/>
            </p:custDataLst>
          </p:nvPr>
        </p:nvSpPr>
        <p:spPr>
          <a:xfrm>
            <a:off x="593090" y="2247900"/>
            <a:ext cx="8413115" cy="462915"/>
          </a:xfrm>
          <a:prstGeom prst="rect">
            <a:avLst/>
          </a:prstGeom>
          <a:noFill/>
        </p:spPr>
        <p:txBody>
          <a:bodyPr wrap="square" rtlCol="0">
            <a:spAutoFit/>
            <a:scene3d>
              <a:camera prst="orthographicFront"/>
              <a:lightRig rig="threePt" dir="t"/>
            </a:scene3d>
            <a:sp3d contourW="12700"/>
          </a:bodyPr>
          <a:p>
            <a:pPr algn="l">
              <a:lnSpc>
                <a:spcPct val="110000"/>
              </a:lnSpc>
            </a:pPr>
            <a:r>
              <a:rPr lang="en-US" altLang="zh-CN" sz="2200" dirty="0">
                <a:solidFill>
                  <a:schemeClr val="tx1"/>
                </a:solidFill>
                <a:latin typeface="Segoe UI" panose="020B0502040204020203" charset="0"/>
                <a:cs typeface="Segoe UI" panose="020B0502040204020203" charset="0"/>
                <a:sym typeface="+mn-lt"/>
              </a:rPr>
              <a:t> </a:t>
            </a:r>
            <a:endParaRPr lang="en-US" altLang="zh-CN" sz="2200" dirty="0">
              <a:solidFill>
                <a:schemeClr val="tx1"/>
              </a:solidFill>
              <a:latin typeface="Segoe UI" panose="020B0502040204020203" charset="0"/>
              <a:cs typeface="Segoe UI" panose="020B0502040204020203" charset="0"/>
              <a:sym typeface="+mn-lt"/>
            </a:endParaRPr>
          </a:p>
        </p:txBody>
      </p:sp>
      <p:pic>
        <p:nvPicPr>
          <p:cNvPr id="11" name="Picture 10"/>
          <p:cNvPicPr>
            <a:picLocks noChangeAspect="1"/>
          </p:cNvPicPr>
          <p:nvPr>
            <p:custDataLst>
              <p:tags r:id="rId3"/>
            </p:custDataLst>
          </p:nvPr>
        </p:nvPicPr>
        <p:blipFill>
          <a:blip r:embed="rId4"/>
          <a:stretch>
            <a:fillRect/>
          </a:stretch>
        </p:blipFill>
        <p:spPr>
          <a:xfrm>
            <a:off x="593090" y="943610"/>
            <a:ext cx="7211060" cy="5699125"/>
          </a:xfrm>
          <a:prstGeom prst="rect">
            <a:avLst/>
          </a:prstGeom>
        </p:spPr>
      </p:pic>
      <p:sp>
        <p:nvSpPr>
          <p:cNvPr id="13" name="文本框 9"/>
          <p:cNvSpPr txBox="1"/>
          <p:nvPr>
            <p:custDataLst>
              <p:tags r:id="rId5"/>
            </p:custDataLst>
          </p:nvPr>
        </p:nvSpPr>
        <p:spPr>
          <a:xfrm>
            <a:off x="7767955" y="2774315"/>
            <a:ext cx="4149090" cy="1309370"/>
          </a:xfrm>
          <a:prstGeom prst="rect">
            <a:avLst/>
          </a:prstGeom>
          <a:noFill/>
        </p:spPr>
        <p:txBody>
          <a:bodyPr wrap="square" rtlCol="0" anchor="t">
            <a:spAutoFit/>
          </a:bodyPr>
          <a:p>
            <a:pPr algn="l">
              <a:lnSpc>
                <a:spcPct val="110000"/>
              </a:lnSpc>
            </a:pPr>
            <a:r>
              <a:rPr lang="en-US" altLang="zh-CN" dirty="0">
                <a:latin typeface="Segoe UI" panose="020B0502040204020203" charset="0"/>
                <a:cs typeface="Segoe UI" panose="020B0502040204020203" charset="0"/>
                <a:sym typeface="+mn-lt"/>
              </a:rPr>
              <a:t>- </a:t>
            </a:r>
            <a:r>
              <a:rPr lang="en-US" altLang="zh-CN" dirty="0">
                <a:latin typeface="Segoe UI" panose="020B0502040204020203" charset="0"/>
                <a:cs typeface="Segoe UI" panose="020B0502040204020203" charset="0"/>
                <a:sym typeface="+mn-lt"/>
              </a:rPr>
              <a:t>PVP: </a:t>
            </a:r>
            <a:endParaRPr lang="en-US" altLang="zh-CN" dirty="0">
              <a:latin typeface="Segoe UI" panose="020B0502040204020203" charset="0"/>
              <a:cs typeface="Segoe UI" panose="020B0502040204020203" charset="0"/>
              <a:sym typeface="+mn-lt"/>
            </a:endParaRPr>
          </a:p>
          <a:p>
            <a:pPr algn="l">
              <a:lnSpc>
                <a:spcPct val="110000"/>
              </a:lnSpc>
            </a:pPr>
            <a:r>
              <a:rPr lang="en-US" altLang="zh-CN" dirty="0">
                <a:latin typeface="Segoe UI" panose="020B0502040204020203" charset="0"/>
                <a:cs typeface="Segoe UI" panose="020B0502040204020203" charset="0"/>
                <a:sym typeface="+mn-lt"/>
              </a:rPr>
              <a:t>   Partially View-unaligned Problem </a:t>
            </a:r>
            <a:endParaRPr lang="en-US" altLang="zh-CN" dirty="0">
              <a:latin typeface="Segoe UI" panose="020B0502040204020203" charset="0"/>
              <a:cs typeface="Segoe UI" panose="020B0502040204020203" charset="0"/>
              <a:sym typeface="+mn-lt"/>
            </a:endParaRPr>
          </a:p>
          <a:p>
            <a:pPr algn="l">
              <a:lnSpc>
                <a:spcPct val="110000"/>
              </a:lnSpc>
            </a:pPr>
            <a:r>
              <a:rPr lang="en-US" altLang="zh-CN" dirty="0">
                <a:latin typeface="Segoe UI" panose="020B0502040204020203" charset="0"/>
                <a:cs typeface="Segoe UI" panose="020B0502040204020203" charset="0"/>
                <a:sym typeface="+mn-lt"/>
              </a:rPr>
              <a:t>- PSP: </a:t>
            </a:r>
            <a:endParaRPr lang="en-US" altLang="zh-CN" dirty="0">
              <a:latin typeface="Segoe UI" panose="020B0502040204020203" charset="0"/>
              <a:cs typeface="Segoe UI" panose="020B0502040204020203" charset="0"/>
              <a:sym typeface="+mn-lt"/>
            </a:endParaRPr>
          </a:p>
          <a:p>
            <a:pPr algn="l">
              <a:lnSpc>
                <a:spcPct val="110000"/>
              </a:lnSpc>
            </a:pPr>
            <a:r>
              <a:rPr lang="en-US" altLang="zh-CN" dirty="0">
                <a:latin typeface="Segoe UI" panose="020B0502040204020203" charset="0"/>
                <a:cs typeface="Segoe UI" panose="020B0502040204020203" charset="0"/>
                <a:sym typeface="+mn-lt"/>
              </a:rPr>
              <a:t>   Partially Sample-missing Problem</a:t>
            </a:r>
            <a:endParaRPr lang="en-US" altLang="zh-CN" dirty="0">
              <a:latin typeface="Segoe UI" panose="020B0502040204020203" charset="0"/>
              <a:cs typeface="Segoe UI" panose="020B0502040204020203" charset="0"/>
              <a:sym typeface="+mn-lt"/>
            </a:endParaRPr>
          </a:p>
        </p:txBody>
      </p:sp>
      <p:sp>
        <p:nvSpPr>
          <p:cNvPr id="15" name="Slide Number Placeholder 14"/>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t>5</a:t>
            </a: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ISPRING_SCORM_RATE_SLIDES" val="0"/>
  <p:tag name="ISPRING_SCORM_PASSING_SCORE" val="0.000000"/>
  <p:tag name="ISPRING_ULTRA_SCORM_COURSE_ID" val="C16363A5-A571-4434-A5BF-4CB6D50C556D"/>
  <p:tag name="ISPRINGONLINEFOLDERID" val="0"/>
  <p:tag name="ISPRINGONLINEFOLDERPATH" val="Content List"/>
  <p:tag name="ISPRINGCLOUDFOLDERID" val="0"/>
  <p:tag name="ISPRINGCLOUDFOLDERPATH" val="Repository"/>
  <p:tag name="ISPRING_OUTPUT_FOLDER" val="C:\Users\Administrator\Desktop\7月作品\11"/>
  <p:tag name="ISPRING_PRESENTATION_TITLE" val="创意自我介绍求职简历PPT模板"/>
  <p:tag name="ISPRING_SCORM_RATE_QUIZZES" val="0"/>
  <p:tag name="ISPRING_SCORM_ENDPOINT" val="&lt;endpoint&gt;&lt;enable&gt;0&lt;/enable&gt;&lt;lrs&gt;http://&lt;/lrs&gt;&lt;auth&gt;0&lt;/auth&gt;&lt;login&gt;&lt;/login&gt;&lt;password&gt;&lt;/password&gt;&lt;key&gt;&lt;/key&gt;&lt;name&gt;&lt;/name&gt;&lt;email&gt;&lt;/email&gt;&lt;/endpoint&gt;&#10;"/>
  <p:tag name="COMMONDATA" val="eyJoZGlkIjoiMDc5NjY1NGEwN2U4NGRjYWQ1ZjEzODYyMjBmMjkxZjkifQ=="/>
  <p:tag name="KSO_WPP_MARK_KEY" val="7008bc72-978f-44ad-a1e6-0190d8737d78"/>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33">
      <a:dk1>
        <a:sysClr val="windowText" lastClr="000000"/>
      </a:dk1>
      <a:lt1>
        <a:sysClr val="window" lastClr="FFFFFF"/>
      </a:lt1>
      <a:dk2>
        <a:srgbClr val="44546A"/>
      </a:dk2>
      <a:lt2>
        <a:srgbClr val="E7E6E6"/>
      </a:lt2>
      <a:accent1>
        <a:srgbClr val="F94341"/>
      </a:accent1>
      <a:accent2>
        <a:srgbClr val="0DC8DB"/>
      </a:accent2>
      <a:accent3>
        <a:srgbClr val="505069"/>
      </a:accent3>
      <a:accent4>
        <a:srgbClr val="F94341"/>
      </a:accent4>
      <a:accent5>
        <a:srgbClr val="0DC8DB"/>
      </a:accent5>
      <a:accent6>
        <a:srgbClr val="505069"/>
      </a:accent6>
      <a:hlink>
        <a:srgbClr val="F94341"/>
      </a:hlink>
      <a:folHlink>
        <a:srgbClr val="0DC8DB"/>
      </a:folHlink>
    </a:clrScheme>
    <a:fontScheme name="al4qod2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4422</Words>
  <Application>WPS Writer</Application>
  <PresentationFormat>自定义</PresentationFormat>
  <Paragraphs>189</Paragraphs>
  <Slides>22</Slides>
  <Notes>25</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22</vt:i4>
      </vt:variant>
    </vt:vector>
  </HeadingPairs>
  <TitlesOfParts>
    <vt:vector size="40" baseType="lpstr">
      <vt:lpstr>Arial</vt:lpstr>
      <vt:lpstr>宋体</vt:lpstr>
      <vt:lpstr>Wingdings</vt:lpstr>
      <vt:lpstr>Segoe UI</vt:lpstr>
      <vt:lpstr>苹方-简</vt:lpstr>
      <vt:lpstr>DejaVu Math TeX Gyre</vt:lpstr>
      <vt:lpstr>宋体</vt:lpstr>
      <vt:lpstr>Calibri</vt:lpstr>
      <vt:lpstr>Times New Roman</vt:lpstr>
      <vt:lpstr>微软雅黑</vt:lpstr>
      <vt:lpstr>Leelawadee</vt:lpstr>
      <vt:lpstr>Arial Unicode MS</vt:lpstr>
      <vt:lpstr>等线</vt:lpstr>
      <vt:lpstr>汉仪中等线KW</vt:lpstr>
      <vt:lpstr>Helvetica Neue</vt:lpstr>
      <vt:lpstr>汉仪书宋二KW</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创意自我介绍求职简历PPT模板</dc:title>
  <dc:creator>第一PPT</dc:creator>
  <cp:keywords>www.1ppt.com</cp:keywords>
  <dc:description>www.1ppt.com</dc:description>
  <cp:lastModifiedBy>Titus</cp:lastModifiedBy>
  <cp:revision>284</cp:revision>
  <dcterms:created xsi:type="dcterms:W3CDTF">2024-04-19T08:27:24Z</dcterms:created>
  <dcterms:modified xsi:type="dcterms:W3CDTF">2024-04-19T08:27:24Z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F3AAA9EFDED54B3FA72FBFFD926E373B</vt:lpwstr>
  </property>
  <property fmtid="{D5CDD505-2E9C-101B-9397-08002B2CF9AE}" pid="3" name="KSOProductBuildVer">
    <vt:lpwstr>1033-6.5.2.8766</vt:lpwstr>
  </property>
</Properties>
</file>